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44"/>
  </p:notesMasterIdLst>
  <p:sldIdLst>
    <p:sldId id="256" r:id="rId2"/>
    <p:sldId id="257" r:id="rId3"/>
    <p:sldId id="309" r:id="rId4"/>
    <p:sldId id="258" r:id="rId5"/>
    <p:sldId id="260" r:id="rId6"/>
    <p:sldId id="263" r:id="rId7"/>
    <p:sldId id="259" r:id="rId8"/>
    <p:sldId id="262" r:id="rId9"/>
    <p:sldId id="264" r:id="rId10"/>
    <p:sldId id="267" r:id="rId11"/>
    <p:sldId id="268" r:id="rId12"/>
    <p:sldId id="271" r:id="rId13"/>
    <p:sldId id="272" r:id="rId14"/>
    <p:sldId id="274" r:id="rId15"/>
    <p:sldId id="279" r:id="rId16"/>
    <p:sldId id="281" r:id="rId17"/>
    <p:sldId id="282" r:id="rId18"/>
    <p:sldId id="284" r:id="rId19"/>
    <p:sldId id="285" r:id="rId20"/>
    <p:sldId id="280" r:id="rId21"/>
    <p:sldId id="322" r:id="rId22"/>
    <p:sldId id="296" r:id="rId23"/>
    <p:sldId id="295" r:id="rId24"/>
    <p:sldId id="290" r:id="rId25"/>
    <p:sldId id="305" r:id="rId26"/>
    <p:sldId id="316" r:id="rId27"/>
    <p:sldId id="266" r:id="rId28"/>
    <p:sldId id="277" r:id="rId29"/>
    <p:sldId id="288" r:id="rId30"/>
    <p:sldId id="299" r:id="rId31"/>
    <p:sldId id="308" r:id="rId32"/>
    <p:sldId id="320" r:id="rId33"/>
    <p:sldId id="319" r:id="rId34"/>
    <p:sldId id="321" r:id="rId35"/>
    <p:sldId id="291" r:id="rId36"/>
    <p:sldId id="315" r:id="rId37"/>
    <p:sldId id="311" r:id="rId38"/>
    <p:sldId id="312" r:id="rId39"/>
    <p:sldId id="313" r:id="rId40"/>
    <p:sldId id="314" r:id="rId41"/>
    <p:sldId id="318" r:id="rId42"/>
    <p:sldId id="323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7097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EAB0A-3C5A-49E1-ACEB-47B89EB103E1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AD90-0E76-432C-8319-231CB13F06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04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Klaarzetten: 2 grimeplekken zonder stoelen</a:t>
            </a:r>
          </a:p>
          <a:p>
            <a:endParaRPr lang="nl-NL" dirty="0"/>
          </a:p>
          <a:p>
            <a:r>
              <a:rPr lang="nl-NL" dirty="0"/>
              <a:t>Plek 1:</a:t>
            </a:r>
          </a:p>
          <a:p>
            <a:r>
              <a:rPr lang="nl-NL" baseline="0" dirty="0"/>
              <a:t>1 x </a:t>
            </a:r>
            <a:r>
              <a:rPr lang="nl-NL" baseline="0" dirty="0" err="1"/>
              <a:t>handcreme</a:t>
            </a:r>
            <a:r>
              <a:rPr lang="nl-NL" baseline="0" dirty="0"/>
              <a:t> (optioneel)</a:t>
            </a:r>
          </a:p>
          <a:p>
            <a:r>
              <a:rPr lang="nl-NL" baseline="0" dirty="0"/>
              <a:t>1 x 1521 water- en vetbasis</a:t>
            </a:r>
          </a:p>
          <a:p>
            <a:r>
              <a:rPr lang="nl-NL" baseline="0" dirty="0"/>
              <a:t>6 x spons (na elke wissel uitwassen!)</a:t>
            </a:r>
          </a:p>
          <a:p>
            <a:r>
              <a:rPr lang="nl-NL" baseline="0" dirty="0"/>
              <a:t>6 x zachte doek</a:t>
            </a:r>
          </a:p>
          <a:p>
            <a:r>
              <a:rPr lang="nl-NL" baseline="0" dirty="0"/>
              <a:t>Schoonmaakdoekjes</a:t>
            </a:r>
            <a:endParaRPr lang="nl-NL" dirty="0"/>
          </a:p>
          <a:p>
            <a:endParaRPr lang="nl-NL" dirty="0"/>
          </a:p>
          <a:p>
            <a:r>
              <a:rPr lang="nl-NL" dirty="0"/>
              <a:t>Plek 2:</a:t>
            </a:r>
          </a:p>
          <a:p>
            <a:r>
              <a:rPr lang="nl-NL" baseline="0" dirty="0"/>
              <a:t>1 x </a:t>
            </a:r>
            <a:r>
              <a:rPr lang="nl-NL" baseline="0" dirty="0" err="1"/>
              <a:t>handcreme</a:t>
            </a:r>
            <a:r>
              <a:rPr lang="nl-NL" baseline="0" dirty="0"/>
              <a:t> (optioneel)</a:t>
            </a:r>
          </a:p>
          <a:p>
            <a:r>
              <a:rPr lang="nl-NL" baseline="0" dirty="0"/>
              <a:t>1 x 505</a:t>
            </a:r>
          </a:p>
          <a:p>
            <a:r>
              <a:rPr lang="nl-NL" baseline="0" dirty="0"/>
              <a:t>1 x 504</a:t>
            </a:r>
          </a:p>
          <a:p>
            <a:r>
              <a:rPr lang="nl-NL" baseline="0" dirty="0"/>
              <a:t>1 x penseel (optioneel)</a:t>
            </a:r>
          </a:p>
          <a:p>
            <a:r>
              <a:rPr lang="nl-NL" baseline="0" dirty="0"/>
              <a:t>6 x spons (na elke wissel uitwassen!)</a:t>
            </a:r>
          </a:p>
          <a:p>
            <a:r>
              <a:rPr lang="nl-NL" baseline="0" dirty="0"/>
              <a:t>6 x zachte doek</a:t>
            </a:r>
          </a:p>
          <a:p>
            <a:r>
              <a:rPr lang="nl-NL" baseline="0" dirty="0"/>
              <a:t>Schoonmaakdoekjes</a:t>
            </a:r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594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2: Beide antwoorden zijn goed en leveren 1 (totaal) punt op</a:t>
            </a:r>
          </a:p>
          <a:p>
            <a:r>
              <a:rPr lang="nl-NL" dirty="0"/>
              <a:t>3: </a:t>
            </a:r>
          </a:p>
          <a:p>
            <a:r>
              <a:rPr lang="nl-NL" dirty="0"/>
              <a:t>Groot uitwendig bloedverlies</a:t>
            </a:r>
          </a:p>
          <a:p>
            <a:r>
              <a:rPr lang="nl-NL" dirty="0"/>
              <a:t>Groot inwendig bloedverlies</a:t>
            </a:r>
          </a:p>
          <a:p>
            <a:r>
              <a:rPr lang="nl-NL" dirty="0"/>
              <a:t>Bloedingen bij een botbreuk van bovenbeen of bekken</a:t>
            </a:r>
          </a:p>
          <a:p>
            <a:r>
              <a:rPr lang="nl-NL" dirty="0"/>
              <a:t>Plasmaverlies (brandwonden)</a:t>
            </a:r>
          </a:p>
          <a:p>
            <a:r>
              <a:rPr lang="nl-NL" dirty="0"/>
              <a:t>Veel </a:t>
            </a:r>
            <a:r>
              <a:rPr lang="nl-NL" dirty="0" err="1"/>
              <a:t>vochverlies</a:t>
            </a:r>
            <a:r>
              <a:rPr lang="nl-NL" dirty="0"/>
              <a:t> (braken/diarree)</a:t>
            </a:r>
          </a:p>
          <a:p>
            <a:r>
              <a:rPr lang="nl-NL" dirty="0"/>
              <a:t>Onvoldoende pompwerking van het hart (infarct, steekwond in het hart, kneuzing van het hart)</a:t>
            </a:r>
          </a:p>
          <a:p>
            <a:r>
              <a:rPr lang="nl-NL" dirty="0"/>
              <a:t>Zeer heftige overgevoeligheidsreactie (anafylaxie)</a:t>
            </a:r>
          </a:p>
          <a:p>
            <a:r>
              <a:rPr lang="nl-NL" dirty="0"/>
              <a:t>Bloedvergiftiging (sepsis)</a:t>
            </a:r>
          </a:p>
          <a:p>
            <a:r>
              <a:rPr lang="nl-NL" dirty="0"/>
              <a:t>5: Veel </a:t>
            </a:r>
            <a:r>
              <a:rPr lang="nl-NL" dirty="0" err="1"/>
              <a:t>LOTUSslachtoffers</a:t>
            </a:r>
            <a:r>
              <a:rPr lang="nl-NL" dirty="0"/>
              <a:t> worden rood zodra zij gaan liggen en genezen spontaan terwijl zij een shock uitbeelden.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639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484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7004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393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3664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Afhankelijk van de tijd</a:t>
            </a:r>
            <a:r>
              <a:rPr lang="nl-NL" baseline="0" dirty="0"/>
              <a:t> de muziek langer of korter laten horen.  Met VGA (met HDMI/smartboard/</a:t>
            </a:r>
            <a:r>
              <a:rPr lang="nl-NL" baseline="0" dirty="0" err="1"/>
              <a:t>smartTV</a:t>
            </a:r>
            <a:r>
              <a:rPr lang="nl-NL" baseline="0" dirty="0"/>
              <a:t> wel) en beamer speelt de muziek niet in de diavoorstelling: ga uit de presentatie, open deze dia en speel de muziek af, ga hierna weer terug naar de diavoorstelling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7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007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64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meeste vragen komen uit de </a:t>
            </a:r>
            <a:r>
              <a:rPr lang="nl-NL" dirty="0" err="1"/>
              <a:t>LOTUSleerboeken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24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krijgen verderop in de quiz een opdracht. Als aan het eind van de dag groepen dezelfde score hebben kiezen de quizmasters de winnaar </a:t>
            </a:r>
            <a:r>
              <a:rPr lang="nl-NL" dirty="0" err="1"/>
              <a:t>adhv</a:t>
            </a:r>
            <a:r>
              <a:rPr lang="nl-NL" dirty="0"/>
              <a:t> de meest ludieke groepsnaam: Deze wint de hoofdprijs!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88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Doordenkers wordt alleen ingezet als groepen een gelijke score hebben, óf als er tijd over is, anders vervalt deze hele categorie.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38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Plaatje aderlating, vroeger was dit nogal eens aanleiding voor een shock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730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</a:t>
            </a:r>
            <a:r>
              <a:rPr lang="nl-NL" baseline="0" dirty="0"/>
              <a:t> elke groep komt één naar de grimeertafel en wacht op START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6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Uit</a:t>
            </a:r>
            <a:r>
              <a:rPr lang="nl-NL" baseline="0" dirty="0"/>
              <a:t> elke groep komt één naar de grimeertafel en wacht op START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149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pluim gaat naar degene die met opgetrokken schouders staat, paniek en angst uitstraalt, onrustig is</a:t>
            </a:r>
            <a:r>
              <a:rPr lang="nl-NL" baseline="0" dirty="0"/>
              <a:t> en </a:t>
            </a:r>
            <a:r>
              <a:rPr lang="nl-NL" dirty="0"/>
              <a:t>jeuk heeft.</a:t>
            </a:r>
            <a:r>
              <a:rPr lang="nl-NL" baseline="0" dirty="0"/>
              <a:t> Quizmaster deelt pluim uit.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340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3:</a:t>
            </a:r>
            <a:r>
              <a:rPr lang="nl-NL" baseline="0" dirty="0"/>
              <a:t> 1 punt als één genoemd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BAD90-0E76-432C-8319-231CB13F06C1}" type="slidenum">
              <a:rPr lang="nl-NL" smtClean="0"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563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10/4/2023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Shock</a:t>
            </a:r>
            <a:br>
              <a:rPr lang="nl-NL" dirty="0">
                <a:solidFill>
                  <a:srgbClr val="FFFF00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quizbattle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Workshop Ledendag organisatie LOTUS 30-09-2023</a:t>
            </a:r>
          </a:p>
        </p:txBody>
      </p:sp>
    </p:spTree>
    <p:extLst>
      <p:ext uri="{BB962C8B-B14F-4D97-AF65-F5344CB8AC3E}">
        <p14:creationId xmlns:p14="http://schemas.microsoft.com/office/powerpoint/2010/main" val="1227466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Categorie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Kleuren</a:t>
            </a:r>
          </a:p>
          <a:p>
            <a:r>
              <a:rPr lang="nl-NL" sz="4800" dirty="0">
                <a:solidFill>
                  <a:srgbClr val="FFC000"/>
                </a:solidFill>
              </a:rPr>
              <a:t>Vroeger</a:t>
            </a:r>
          </a:p>
          <a:p>
            <a:r>
              <a:rPr lang="nl-NL" dirty="0"/>
              <a:t>Oorzaken</a:t>
            </a:r>
          </a:p>
          <a:p>
            <a:r>
              <a:rPr lang="nl-NL" dirty="0"/>
              <a:t>Grimeren</a:t>
            </a:r>
          </a:p>
          <a:p>
            <a:r>
              <a:rPr lang="nl-NL" dirty="0"/>
              <a:t>Acteren</a:t>
            </a:r>
          </a:p>
          <a:p>
            <a:r>
              <a:rPr lang="nl-NL" dirty="0"/>
              <a:t>Doordenkers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39" y="553697"/>
            <a:ext cx="5717105" cy="575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6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Vroeger vraag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Welk verschijnsel acteerden we vroeger altijd en tegenwoordig zelden/nooit?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12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Vroeger							Vroeger						Vroeger						Vroeger</a:t>
            </a:r>
          </a:p>
        </p:txBody>
      </p:sp>
    </p:spTree>
    <p:extLst>
      <p:ext uri="{BB962C8B-B14F-4D97-AF65-F5344CB8AC3E}">
        <p14:creationId xmlns:p14="http://schemas.microsoft.com/office/powerpoint/2010/main" val="188474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Vroeger vraag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Waar komt het woord en beeld shock vandaan?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12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Vroeger							Vroeger						Vroeger						Vroeger</a:t>
            </a:r>
          </a:p>
        </p:txBody>
      </p:sp>
    </p:spTree>
    <p:extLst>
      <p:ext uri="{BB962C8B-B14F-4D97-AF65-F5344CB8AC3E}">
        <p14:creationId xmlns:p14="http://schemas.microsoft.com/office/powerpoint/2010/main" val="350353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Vroeger vraag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Wat zagen </a:t>
            </a:r>
            <a:r>
              <a:rPr lang="nl-NL" sz="4800" dirty="0" err="1"/>
              <a:t>LOTUSslachtoffers</a:t>
            </a:r>
            <a:r>
              <a:rPr lang="nl-NL" sz="4800" dirty="0"/>
              <a:t> tijdens het acteren in 1968?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12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Vroeger							Vroeger						Vroeger						Vroeger</a:t>
            </a:r>
          </a:p>
        </p:txBody>
      </p:sp>
    </p:spTree>
    <p:extLst>
      <p:ext uri="{BB962C8B-B14F-4D97-AF65-F5344CB8AC3E}">
        <p14:creationId xmlns:p14="http://schemas.microsoft.com/office/powerpoint/2010/main" val="1620040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Vroeger vraag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1600" y="2583541"/>
            <a:ext cx="10058400" cy="1154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800" dirty="0"/>
              <a:t>Geef op de tekening aan waar tot en met de jaren 90 loodkleur moest worden aangebracht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12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C000"/>
                </a:solidFill>
              </a:rPr>
              <a:t>Vroeger							Vroeger						Vroeger						Vroeger</a:t>
            </a:r>
          </a:p>
        </p:txBody>
      </p:sp>
    </p:spTree>
    <p:extLst>
      <p:ext uri="{BB962C8B-B14F-4D97-AF65-F5344CB8AC3E}">
        <p14:creationId xmlns:p14="http://schemas.microsoft.com/office/powerpoint/2010/main" val="3029621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Categorie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Kleuren</a:t>
            </a:r>
          </a:p>
          <a:p>
            <a:r>
              <a:rPr lang="nl-NL" dirty="0"/>
              <a:t>Vroeger</a:t>
            </a:r>
          </a:p>
          <a:p>
            <a:r>
              <a:rPr lang="nl-NL" sz="4800" dirty="0">
                <a:solidFill>
                  <a:srgbClr val="0070C0"/>
                </a:solidFill>
              </a:rPr>
              <a:t>Oorzaken</a:t>
            </a:r>
          </a:p>
          <a:p>
            <a:r>
              <a:rPr lang="nl-NL" dirty="0"/>
              <a:t>Grimeren</a:t>
            </a:r>
          </a:p>
          <a:p>
            <a:r>
              <a:rPr lang="nl-NL" dirty="0"/>
              <a:t>Acteren</a:t>
            </a:r>
          </a:p>
          <a:p>
            <a:r>
              <a:rPr lang="nl-NL" dirty="0"/>
              <a:t>Doordenkers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89" y="1328394"/>
            <a:ext cx="6453116" cy="45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408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Oorzaken vraag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Wat kan al bij een eerste contact een anafylactische shock veroorzaken?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   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84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Oorzaken vraag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Door stilstand van welk systeem ontstaat het misselijke gevoel?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   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7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Oorzaken vraag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Hoeveel oorzaken van een shock staan in het huidige LOTUS leerboek?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   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51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Oorzaken vraag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Waarom acteren we een shock meestal halfzittend tegen een muur?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   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rgbClr val="FFC000"/>
                </a:solidFill>
              </a:rPr>
              <a:t>					      </a:t>
            </a:r>
            <a:r>
              <a:rPr lang="nl-NL" dirty="0">
                <a:solidFill>
                  <a:srgbClr val="0070C0"/>
                </a:solidFill>
              </a:rPr>
              <a:t>Oorzaken</a:t>
            </a:r>
            <a:endParaRPr lang="nl-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3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nl-NL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9450" y="441960"/>
            <a:ext cx="4957553" cy="19315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Hoe </a:t>
            </a:r>
            <a:r>
              <a:rPr lang="en-US" dirty="0" err="1">
                <a:solidFill>
                  <a:srgbClr val="FFFF00"/>
                </a:solidFill>
              </a:rPr>
              <a:t>werkt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deze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quizbattle</a:t>
            </a:r>
            <a:r>
              <a:rPr lang="en-US" dirty="0">
                <a:solidFill>
                  <a:srgbClr val="FFFF00"/>
                </a:solidFill>
              </a:rPr>
              <a:t>?</a:t>
            </a:r>
          </a:p>
        </p:txBody>
      </p:sp>
      <p:pic>
        <p:nvPicPr>
          <p:cNvPr id="1026" name="Picture 2" descr="Een luxe Fair Trade sjaal kado of kadobon - Counting Flowers">
            <a:extLst>
              <a:ext uri="{FF2B5EF4-FFF2-40B4-BE49-F238E27FC236}">
                <a16:creationId xmlns:a16="http://schemas.microsoft.com/office/drawing/2014/main" id="{BAFE1E80-5ABF-17C2-EAD1-56C596D3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35" y="782052"/>
            <a:ext cx="5257801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04496" y="2510706"/>
            <a:ext cx="5822814" cy="3905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dirty="0"/>
              <a:t>Quizmaster </a:t>
            </a:r>
            <a:r>
              <a:rPr lang="en-US" sz="2600" dirty="0" err="1"/>
              <a:t>heeft</a:t>
            </a:r>
            <a:r>
              <a:rPr lang="en-US" sz="2600" dirty="0"/>
              <a:t> </a:t>
            </a:r>
            <a:r>
              <a:rPr lang="en-US" sz="2600" dirty="0" err="1"/>
              <a:t>altijd</a:t>
            </a:r>
            <a:r>
              <a:rPr lang="en-US" sz="2600" dirty="0"/>
              <a:t> </a:t>
            </a:r>
            <a:r>
              <a:rPr lang="en-US" sz="2600" dirty="0" err="1"/>
              <a:t>gelijk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600" dirty="0">
              <a:sym typeface="Wingdings" panose="05000000000000000000" pitchFamily="2" charset="2"/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dirty="0" err="1"/>
              <a:t>Groepjes</a:t>
            </a:r>
            <a:r>
              <a:rPr lang="en-US" sz="2600" dirty="0"/>
              <a:t> </a:t>
            </a:r>
            <a:r>
              <a:rPr lang="en-US" sz="2600" dirty="0" err="1"/>
              <a:t>strijden</a:t>
            </a:r>
            <a:r>
              <a:rPr lang="en-US" sz="2600" dirty="0"/>
              <a:t> </a:t>
            </a:r>
            <a:r>
              <a:rPr lang="en-US" sz="2600" dirty="0" err="1"/>
              <a:t>tegen</a:t>
            </a:r>
            <a:r>
              <a:rPr lang="en-US" sz="2600" dirty="0"/>
              <a:t> </a:t>
            </a:r>
            <a:r>
              <a:rPr lang="en-US" sz="2600" dirty="0" err="1"/>
              <a:t>elkaar</a:t>
            </a:r>
            <a:endParaRPr lang="en-US" sz="2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dirty="0"/>
              <a:t>Max 1 </a:t>
            </a:r>
            <a:r>
              <a:rPr lang="en-US" sz="2600" dirty="0" err="1"/>
              <a:t>minuut</a:t>
            </a:r>
            <a:r>
              <a:rPr lang="en-US" sz="2600" dirty="0"/>
              <a:t> </a:t>
            </a:r>
            <a:r>
              <a:rPr lang="en-US" sz="2600" dirty="0" err="1"/>
              <a:t>vraag</a:t>
            </a:r>
            <a:r>
              <a:rPr lang="en-US" sz="2600" dirty="0"/>
              <a:t> </a:t>
            </a:r>
            <a:r>
              <a:rPr lang="en-US" sz="2600" dirty="0" err="1"/>
              <a:t>beantwoorden</a:t>
            </a:r>
            <a:endParaRPr lang="en-US" sz="2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6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2600" dirty="0"/>
              <a:t>Aan het </a:t>
            </a:r>
            <a:r>
              <a:rPr lang="en-US" sz="2600" dirty="0" err="1"/>
              <a:t>eind</a:t>
            </a:r>
            <a:r>
              <a:rPr lang="en-US" sz="2600" dirty="0"/>
              <a:t> </a:t>
            </a:r>
            <a:r>
              <a:rPr lang="en-US" sz="2600" dirty="0" err="1"/>
              <a:t>nakijkronde</a:t>
            </a:r>
            <a:r>
              <a:rPr lang="en-US" sz="2600" dirty="0"/>
              <a:t> 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2600" dirty="0"/>
              <a:t>(</a:t>
            </a:r>
            <a:r>
              <a:rPr lang="en-US" sz="2600" dirty="0" err="1">
                <a:solidFill>
                  <a:srgbClr val="FFFF00"/>
                </a:solidFill>
              </a:rPr>
              <a:t>g</a:t>
            </a:r>
            <a:r>
              <a:rPr lang="en-US" sz="2600" dirty="0" err="1">
                <a:solidFill>
                  <a:srgbClr val="FF0000"/>
                </a:solidFill>
              </a:rPr>
              <a:t>e</a:t>
            </a:r>
            <a:r>
              <a:rPr lang="en-US" sz="2600" dirty="0" err="1">
                <a:solidFill>
                  <a:srgbClr val="00B0F0"/>
                </a:solidFill>
              </a:rPr>
              <a:t>k</a:t>
            </a:r>
            <a:r>
              <a:rPr lang="en-US" sz="2600" dirty="0" err="1">
                <a:solidFill>
                  <a:srgbClr val="00B050"/>
                </a:solidFill>
              </a:rPr>
              <a:t>l</a:t>
            </a:r>
            <a:r>
              <a:rPr lang="en-US" sz="2600" dirty="0" err="1">
                <a:solidFill>
                  <a:srgbClr val="FF00FF"/>
                </a:solidFill>
              </a:rPr>
              <a:t>e</a:t>
            </a:r>
            <a:r>
              <a:rPr lang="en-US" sz="2600" dirty="0" err="1">
                <a:solidFill>
                  <a:srgbClr val="FFC000"/>
                </a:solidFill>
              </a:rPr>
              <a:t>u</a:t>
            </a:r>
            <a:r>
              <a:rPr lang="en-US" sz="2600" dirty="0" err="1">
                <a:solidFill>
                  <a:srgbClr val="FFFF00"/>
                </a:solidFill>
              </a:rPr>
              <a:t>r</a:t>
            </a:r>
            <a:r>
              <a:rPr lang="en-US" sz="2600" dirty="0" err="1">
                <a:solidFill>
                  <a:srgbClr val="92D050"/>
                </a:solidFill>
              </a:rPr>
              <a:t>d</a:t>
            </a:r>
            <a:r>
              <a:rPr lang="en-US" sz="2600" dirty="0" err="1">
                <a:solidFill>
                  <a:srgbClr val="FF00FF"/>
                </a:solidFill>
              </a:rPr>
              <a:t>e</a:t>
            </a:r>
            <a:r>
              <a:rPr lang="en-US" sz="2600" dirty="0"/>
              <a:t> pen)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2400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US" sz="2400" dirty="0"/>
              <a:t> 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700" dirty="0"/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403398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Categorie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Kleuren</a:t>
            </a:r>
          </a:p>
          <a:p>
            <a:r>
              <a:rPr lang="nl-NL" dirty="0"/>
              <a:t>Vroeger</a:t>
            </a:r>
          </a:p>
          <a:p>
            <a:r>
              <a:rPr lang="nl-NL" dirty="0"/>
              <a:t>Oorzaken</a:t>
            </a:r>
          </a:p>
          <a:p>
            <a:r>
              <a:rPr lang="nl-NL" sz="4800" dirty="0">
                <a:solidFill>
                  <a:srgbClr val="FF0000"/>
                </a:solidFill>
              </a:rPr>
              <a:t>Grimeren</a:t>
            </a:r>
          </a:p>
          <a:p>
            <a:r>
              <a:rPr lang="nl-NL" dirty="0"/>
              <a:t>Acteren</a:t>
            </a:r>
          </a:p>
          <a:p>
            <a:r>
              <a:rPr lang="nl-NL" dirty="0"/>
              <a:t>Doordenkers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29" y="985192"/>
            <a:ext cx="7212652" cy="475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7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4106">
            <a:extLst>
              <a:ext uri="{FF2B5EF4-FFF2-40B4-BE49-F238E27FC236}">
                <a16:creationId xmlns:a16="http://schemas.microsoft.com/office/drawing/2014/main" id="{E15ED280-F1FE-4D47-935A-09EAD5B5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4C3D2A61-EA08-4E67-A4EC-A0176159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9450" y="0"/>
            <a:ext cx="56125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21DEA7D-7328-4C76-9B9A-217D54530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1784" y="374904"/>
            <a:ext cx="4868359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FFFF00"/>
                </a:solidFill>
              </a:rPr>
              <a:t>Uitvoerder 1 &amp; 2</a:t>
            </a:r>
          </a:p>
        </p:txBody>
      </p:sp>
      <p:pic>
        <p:nvPicPr>
          <p:cNvPr id="4102" name="Picture 6" descr="STARGLOW INVISIBLE UV Face &amp; Body Paint">
            <a:extLst>
              <a:ext uri="{FF2B5EF4-FFF2-40B4-BE49-F238E27FC236}">
                <a16:creationId xmlns:a16="http://schemas.microsoft.com/office/drawing/2014/main" id="{232311EC-C0C6-70AD-218E-75C3FE40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264" y="448882"/>
            <a:ext cx="3324388" cy="33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2CD3FAB6-E57E-4343-9F4B-674F4F16E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20840" y="6111240"/>
            <a:ext cx="5387340" cy="37185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nl-NL" sz="2900" dirty="0"/>
              <a:t>Grimeren	   	  Grimeren          	Grimeren	</a:t>
            </a:r>
            <a:r>
              <a:rPr lang="nl-NL" dirty="0"/>
              <a:t>				    </a:t>
            </a: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8A83984F-62E0-4C94-812D-3141E8697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TARGLOW INVISIBLE UV Face &amp; Body Paint">
            <a:extLst>
              <a:ext uri="{FF2B5EF4-FFF2-40B4-BE49-F238E27FC236}">
                <a16:creationId xmlns:a16="http://schemas.microsoft.com/office/drawing/2014/main" id="{7DE3FC75-0F20-679A-3718-E4786B3A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2057" y="2874858"/>
            <a:ext cx="2503043" cy="374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8C48467-E89F-8C15-FAF3-EA7CD950B1B1}"/>
              </a:ext>
            </a:extLst>
          </p:cNvPr>
          <p:cNvSpPr txBox="1"/>
          <p:nvPr/>
        </p:nvSpPr>
        <p:spPr>
          <a:xfrm>
            <a:off x="6928289" y="2713989"/>
            <a:ext cx="4891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/>
              <a:t>1 bij elke tafel</a:t>
            </a:r>
          </a:p>
          <a:p>
            <a:pPr algn="ctr"/>
            <a:endParaRPr lang="nl-NL" sz="4800" dirty="0"/>
          </a:p>
          <a:p>
            <a:pPr algn="ctr"/>
            <a:r>
              <a:rPr lang="nl-NL" sz="4800" dirty="0"/>
              <a:t>Wacht op </a:t>
            </a:r>
            <a:r>
              <a:rPr lang="nl-NL" sz="4800" dirty="0">
                <a:solidFill>
                  <a:srgbClr val="FFFF00"/>
                </a:solidFill>
              </a:rPr>
              <a:t>‘START’</a:t>
            </a:r>
          </a:p>
        </p:txBody>
      </p:sp>
    </p:spTree>
    <p:extLst>
      <p:ext uri="{BB962C8B-B14F-4D97-AF65-F5344CB8AC3E}">
        <p14:creationId xmlns:p14="http://schemas.microsoft.com/office/powerpoint/2010/main" val="1793209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Grimeren  (uitvoerder 1)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Grimeer één hand bleek </a:t>
            </a:r>
          </a:p>
          <a:p>
            <a:pPr marL="0" indent="0" algn="ctr">
              <a:buNone/>
            </a:pPr>
            <a:r>
              <a:rPr lang="nl-NL" sz="4800" dirty="0"/>
              <a:t>(5 punten te verdienen!)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Grimeren</a:t>
            </a:r>
            <a:r>
              <a:rPr lang="nl-NL" dirty="0">
                <a:solidFill>
                  <a:srgbClr val="FFC000"/>
                </a:solidFill>
              </a:rPr>
              <a:t>		   		   </a:t>
            </a:r>
            <a:r>
              <a:rPr lang="nl-NL" dirty="0">
                <a:solidFill>
                  <a:srgbClr val="FF0000"/>
                </a:solidFill>
              </a:rPr>
              <a:t>Grimeren</a:t>
            </a:r>
            <a:r>
              <a:rPr lang="nl-NL" dirty="0">
                <a:solidFill>
                  <a:srgbClr val="FFC000"/>
                </a:solidFill>
              </a:rPr>
              <a:t>			        	</a:t>
            </a:r>
            <a:r>
              <a:rPr lang="nl-NL" dirty="0">
                <a:solidFill>
                  <a:srgbClr val="FF0000"/>
                </a:solidFill>
              </a:rPr>
              <a:t>Grimeren</a:t>
            </a:r>
            <a:r>
              <a:rPr lang="nl-NL" dirty="0">
                <a:solidFill>
                  <a:srgbClr val="FFC000"/>
                </a:solidFill>
              </a:rPr>
              <a:t>					      </a:t>
            </a:r>
            <a:r>
              <a:rPr lang="nl-NL" dirty="0">
                <a:solidFill>
                  <a:srgbClr val="FF0000"/>
                </a:solidFill>
              </a:rPr>
              <a:t>Grimeren</a:t>
            </a:r>
          </a:p>
        </p:txBody>
      </p:sp>
    </p:spTree>
    <p:extLst>
      <p:ext uri="{BB962C8B-B14F-4D97-AF65-F5344CB8AC3E}">
        <p14:creationId xmlns:p14="http://schemas.microsoft.com/office/powerpoint/2010/main" val="264304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Grimeren   (uitvoerder 2)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Grimeer één binnenzijde onderarm voor het uitbeelden van een anafylaxie </a:t>
            </a:r>
          </a:p>
          <a:p>
            <a:pPr marL="0" indent="0" algn="ctr">
              <a:buNone/>
            </a:pPr>
            <a:r>
              <a:rPr lang="nl-NL" sz="4800" dirty="0"/>
              <a:t>(5 punten te verdienen!)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Grimeren</a:t>
            </a:r>
            <a:r>
              <a:rPr lang="nl-NL" dirty="0">
                <a:solidFill>
                  <a:srgbClr val="FFC000"/>
                </a:solidFill>
              </a:rPr>
              <a:t>		   		   </a:t>
            </a:r>
            <a:r>
              <a:rPr lang="nl-NL" dirty="0">
                <a:solidFill>
                  <a:srgbClr val="FF0000"/>
                </a:solidFill>
              </a:rPr>
              <a:t>Grimeren</a:t>
            </a:r>
            <a:r>
              <a:rPr lang="nl-NL" dirty="0">
                <a:solidFill>
                  <a:srgbClr val="FFC000"/>
                </a:solidFill>
              </a:rPr>
              <a:t>			        	</a:t>
            </a:r>
            <a:r>
              <a:rPr lang="nl-NL" dirty="0">
                <a:solidFill>
                  <a:srgbClr val="FF0000"/>
                </a:solidFill>
              </a:rPr>
              <a:t>Grimeren</a:t>
            </a:r>
            <a:r>
              <a:rPr lang="nl-NL" dirty="0">
                <a:solidFill>
                  <a:srgbClr val="FFC000"/>
                </a:solidFill>
              </a:rPr>
              <a:t>					      </a:t>
            </a:r>
            <a:r>
              <a:rPr lang="nl-NL" dirty="0">
                <a:solidFill>
                  <a:srgbClr val="FF0000"/>
                </a:solidFill>
              </a:rPr>
              <a:t>Grimeren</a:t>
            </a:r>
          </a:p>
        </p:txBody>
      </p:sp>
    </p:spTree>
    <p:extLst>
      <p:ext uri="{BB962C8B-B14F-4D97-AF65-F5344CB8AC3E}">
        <p14:creationId xmlns:p14="http://schemas.microsoft.com/office/powerpoint/2010/main" val="182624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Categorie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Kleuren</a:t>
            </a:r>
          </a:p>
          <a:p>
            <a:r>
              <a:rPr lang="nl-NL" dirty="0"/>
              <a:t>Vroeger</a:t>
            </a:r>
          </a:p>
          <a:p>
            <a:r>
              <a:rPr lang="nl-NL" dirty="0"/>
              <a:t>Oorzaken</a:t>
            </a:r>
          </a:p>
          <a:p>
            <a:r>
              <a:rPr lang="nl-NL" dirty="0"/>
              <a:t>Grimeren</a:t>
            </a:r>
          </a:p>
          <a:p>
            <a:r>
              <a:rPr lang="nl-NL" sz="4800" dirty="0">
                <a:solidFill>
                  <a:srgbClr val="00B050"/>
                </a:solidFill>
              </a:rPr>
              <a:t>Acteren</a:t>
            </a:r>
          </a:p>
          <a:p>
            <a:r>
              <a:rPr lang="nl-NL" dirty="0"/>
              <a:t>Doordenkers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45" y="505366"/>
            <a:ext cx="3841955" cy="58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35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Acteren     (uitvoerder 3)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1547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800" dirty="0"/>
              <a:t>Ga staan. Na </a:t>
            </a:r>
            <a:r>
              <a:rPr lang="nl-NL" sz="4800" dirty="0">
                <a:solidFill>
                  <a:srgbClr val="FFFF00"/>
                </a:solidFill>
              </a:rPr>
              <a:t>Start:</a:t>
            </a:r>
          </a:p>
          <a:p>
            <a:pPr marL="0" indent="0" algn="ctr">
              <a:buNone/>
            </a:pPr>
            <a:r>
              <a:rPr lang="nl-NL" sz="4800" dirty="0"/>
              <a:t>Beeld een slachtoffer met een anafylaxie uit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Acteren</a:t>
            </a:r>
            <a:r>
              <a:rPr lang="nl-NL" dirty="0">
                <a:solidFill>
                  <a:srgbClr val="FFC000"/>
                </a:solidFill>
              </a:rPr>
              <a:t>		   		       </a:t>
            </a:r>
            <a:r>
              <a:rPr lang="nl-NL" dirty="0">
                <a:solidFill>
                  <a:srgbClr val="00B050"/>
                </a:solidFill>
              </a:rPr>
              <a:t>Acteren</a:t>
            </a:r>
            <a:r>
              <a:rPr lang="nl-NL" dirty="0">
                <a:solidFill>
                  <a:srgbClr val="FFC000"/>
                </a:solidFill>
              </a:rPr>
              <a:t>			        	        </a:t>
            </a:r>
            <a:r>
              <a:rPr lang="nl-NL" dirty="0">
                <a:solidFill>
                  <a:srgbClr val="00B050"/>
                </a:solidFill>
              </a:rPr>
              <a:t>Acteren</a:t>
            </a:r>
            <a:r>
              <a:rPr lang="nl-NL" dirty="0">
                <a:solidFill>
                  <a:srgbClr val="FFC000"/>
                </a:solidFill>
              </a:rPr>
              <a:t>				             </a:t>
            </a:r>
            <a:r>
              <a:rPr lang="nl-NL" dirty="0">
                <a:solidFill>
                  <a:srgbClr val="00B050"/>
                </a:solidFill>
              </a:rPr>
              <a:t>Acteren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89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2730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Antwoordblad doorgeven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629" y="1755324"/>
            <a:ext cx="8882742" cy="47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5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</a:t>
            </a:r>
            <a:r>
              <a:rPr lang="nl-NL" dirty="0">
                <a:solidFill>
                  <a:schemeClr val="tx1"/>
                </a:solidFill>
              </a:rPr>
              <a:t>antwoorden       </a:t>
            </a:r>
            <a:r>
              <a:rPr lang="nl-NL" dirty="0">
                <a:solidFill>
                  <a:srgbClr val="FFFF00"/>
                </a:solidFill>
              </a:rPr>
              <a:t>Goed: 1 punt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1924665"/>
            <a:ext cx="10058400" cy="4490883"/>
          </a:xfrm>
        </p:spPr>
        <p:txBody>
          <a:bodyPr>
            <a:normAutofit fontScale="92500" lnSpcReduction="20000"/>
          </a:bodyPr>
          <a:lstStyle/>
          <a:p>
            <a:r>
              <a:rPr lang="nl-NL" sz="3000" dirty="0"/>
              <a:t>1.  Groen</a:t>
            </a:r>
          </a:p>
          <a:p>
            <a:pPr marL="0" indent="0">
              <a:buNone/>
            </a:pPr>
            <a:endParaRPr lang="nl-NL" sz="3000" dirty="0"/>
          </a:p>
          <a:p>
            <a:r>
              <a:rPr lang="nl-NL" sz="3000" dirty="0"/>
              <a:t>2. Bleek/lijkkleur</a:t>
            </a:r>
          </a:p>
          <a:p>
            <a:pPr marL="0" indent="0">
              <a:buNone/>
            </a:pPr>
            <a:endParaRPr lang="nl-NL" sz="3000" dirty="0"/>
          </a:p>
          <a:p>
            <a:r>
              <a:rPr lang="nl-NL" sz="3000" dirty="0"/>
              <a:t>3.  Zwart, donkergrijs, donkerblauw</a:t>
            </a:r>
          </a:p>
          <a:p>
            <a:pPr marL="0" indent="0">
              <a:buNone/>
            </a:pPr>
            <a:endParaRPr lang="nl-NL" sz="3000" dirty="0"/>
          </a:p>
          <a:p>
            <a:r>
              <a:rPr lang="nl-NL" sz="3000" dirty="0"/>
              <a:t>4.  Rood</a:t>
            </a:r>
          </a:p>
          <a:p>
            <a:endParaRPr lang="nl-NL" sz="2800" dirty="0"/>
          </a:p>
          <a:p>
            <a:r>
              <a:rPr lang="nl-NL" sz="3600" dirty="0">
                <a:solidFill>
                  <a:srgbClr val="FFFF00"/>
                </a:solidFill>
              </a:rPr>
              <a:t>Punten optellen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0952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err="1">
                <a:solidFill>
                  <a:srgbClr val="FFC000"/>
                </a:solidFill>
              </a:rPr>
              <a:t>Vroeger</a:t>
            </a:r>
            <a:r>
              <a:rPr lang="nl-NL" dirty="0" err="1">
                <a:solidFill>
                  <a:schemeClr val="tx1"/>
                </a:solidFill>
              </a:rPr>
              <a:t>antwoorden</a:t>
            </a:r>
            <a:r>
              <a:rPr lang="nl-NL" dirty="0">
                <a:solidFill>
                  <a:schemeClr val="tx1"/>
                </a:solidFill>
              </a:rPr>
              <a:t>     </a:t>
            </a:r>
            <a:r>
              <a:rPr lang="nl-NL" dirty="0">
                <a:solidFill>
                  <a:srgbClr val="FFFF00"/>
                </a:solidFill>
              </a:rPr>
              <a:t>Goed: 1 punt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103119"/>
            <a:ext cx="10539046" cy="4241409"/>
          </a:xfrm>
        </p:spPr>
        <p:txBody>
          <a:bodyPr/>
          <a:lstStyle/>
          <a:p>
            <a:r>
              <a:rPr lang="nl-NL" sz="2800" dirty="0"/>
              <a:t>1.  Pijn in de buik</a:t>
            </a:r>
          </a:p>
          <a:p>
            <a:r>
              <a:rPr lang="nl-NL" sz="2800" dirty="0"/>
              <a:t>2.  Schudden </a:t>
            </a:r>
          </a:p>
          <a:p>
            <a:r>
              <a:rPr lang="nl-NL" sz="2800" dirty="0"/>
              <a:t>3.  Sterretjes</a:t>
            </a:r>
          </a:p>
          <a:p>
            <a:r>
              <a:rPr lang="nl-NL" sz="2800" dirty="0"/>
              <a:t>4.  Het gehele gelaat</a:t>
            </a:r>
          </a:p>
          <a:p>
            <a:endParaRPr lang="nl-NL" sz="2800" dirty="0"/>
          </a:p>
          <a:p>
            <a:r>
              <a:rPr lang="nl-NL" sz="3600" dirty="0">
                <a:solidFill>
                  <a:srgbClr val="FFFF00"/>
                </a:solidFill>
              </a:rPr>
              <a:t>Punten optellen</a:t>
            </a:r>
          </a:p>
          <a:p>
            <a:endParaRPr lang="nl-NL" sz="2800" dirty="0"/>
          </a:p>
          <a:p>
            <a:endParaRPr lang="nl-NL" dirty="0"/>
          </a:p>
        </p:txBody>
      </p:sp>
      <p:pic>
        <p:nvPicPr>
          <p:cNvPr id="5" name="Afbeelding 4" descr="De bronafbeelding bekijk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897" y="2322871"/>
            <a:ext cx="3561916" cy="3636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810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Oorzaken</a:t>
            </a:r>
            <a:r>
              <a:rPr lang="nl-NL" dirty="0">
                <a:solidFill>
                  <a:schemeClr val="tx1"/>
                </a:solidFill>
              </a:rPr>
              <a:t>antwoorden   </a:t>
            </a:r>
            <a:r>
              <a:rPr lang="nl-NL" dirty="0">
                <a:solidFill>
                  <a:srgbClr val="FFFF00"/>
                </a:solidFill>
              </a:rPr>
              <a:t>Goed: 1 punt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1.  Bijen- of wespengif</a:t>
            </a:r>
          </a:p>
          <a:p>
            <a:r>
              <a:rPr lang="nl-NL" sz="2800" dirty="0"/>
              <a:t>2.  Spijsvertering/maag-darmsysteem</a:t>
            </a:r>
          </a:p>
          <a:p>
            <a:r>
              <a:rPr lang="nl-NL" sz="2800" dirty="0"/>
              <a:t>3.  8</a:t>
            </a:r>
          </a:p>
          <a:p>
            <a:r>
              <a:rPr lang="nl-NL" sz="2800" dirty="0"/>
              <a:t>4.  Om stuwing te voorkomen</a:t>
            </a:r>
          </a:p>
          <a:p>
            <a:endParaRPr lang="nl-NL" sz="2800" dirty="0"/>
          </a:p>
          <a:p>
            <a:r>
              <a:rPr lang="nl-NL" sz="3600" dirty="0">
                <a:solidFill>
                  <a:srgbClr val="FFFF00"/>
                </a:solidFill>
              </a:rPr>
              <a:t>Punten optellen</a:t>
            </a:r>
          </a:p>
          <a:p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861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676C5D-39FB-47FA-8E32-DBC5B5CBA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309DCE-22F9-498E-B635-F28481159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87046" y="727627"/>
            <a:ext cx="664995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</a:rPr>
              <a:t>Kies</a:t>
            </a:r>
            <a:r>
              <a:rPr lang="en-US" dirty="0">
                <a:solidFill>
                  <a:srgbClr val="FFFF00"/>
                </a:solidFill>
              </a:rPr>
              <a:t> in </a:t>
            </a:r>
            <a:r>
              <a:rPr lang="en-US" dirty="0" err="1">
                <a:solidFill>
                  <a:srgbClr val="FFFF00"/>
                </a:solidFill>
              </a:rPr>
              <a:t>elke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groep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53" y="2248785"/>
            <a:ext cx="4794288" cy="232433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576341" y="2538919"/>
            <a:ext cx="6243803" cy="349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dirty="0" err="1"/>
              <a:t>Ludieke</a:t>
            </a:r>
            <a:r>
              <a:rPr lang="en-US" sz="3600" dirty="0"/>
              <a:t> </a:t>
            </a:r>
            <a:r>
              <a:rPr lang="en-US" sz="3600" dirty="0" err="1"/>
              <a:t>groepsnaam</a:t>
            </a:r>
            <a:r>
              <a:rPr lang="en-US" sz="3600" dirty="0"/>
              <a:t> (</a:t>
            </a:r>
            <a:r>
              <a:rPr lang="en-US" sz="3600" dirty="0" err="1"/>
              <a:t>deze</a:t>
            </a:r>
            <a:r>
              <a:rPr lang="en-US" sz="3600" dirty="0"/>
              <a:t> </a:t>
            </a:r>
            <a:r>
              <a:rPr lang="en-US" sz="3600" dirty="0" err="1"/>
              <a:t>kan</a:t>
            </a:r>
            <a:r>
              <a:rPr lang="en-US" sz="3600" dirty="0"/>
              <a:t> </a:t>
            </a:r>
            <a:r>
              <a:rPr lang="en-US" sz="3600" dirty="0" err="1"/>
              <a:t>verschil</a:t>
            </a:r>
            <a:r>
              <a:rPr lang="en-US" sz="3600" dirty="0"/>
              <a:t> </a:t>
            </a:r>
            <a:r>
              <a:rPr lang="en-US" sz="3600" dirty="0" err="1"/>
              <a:t>maken</a:t>
            </a:r>
            <a:r>
              <a:rPr lang="en-US" sz="3600" dirty="0"/>
              <a:t>!)</a:t>
            </a:r>
          </a:p>
          <a:p>
            <a:pPr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sz="3600" dirty="0"/>
          </a:p>
          <a:p>
            <a:pPr defTabSz="914400">
              <a:spcAft>
                <a:spcPts val="600"/>
              </a:spcAft>
              <a:buClr>
                <a:schemeClr val="tx2"/>
              </a:buClr>
            </a:pPr>
            <a:endParaRPr lang="en-US" sz="3600" dirty="0"/>
          </a:p>
          <a:p>
            <a:pPr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r>
              <a:rPr lang="en-US" sz="3600" dirty="0"/>
              <a:t>3 ‘</a:t>
            </a:r>
            <a:r>
              <a:rPr lang="en-US" sz="3600" dirty="0" err="1"/>
              <a:t>uitvoerders</a:t>
            </a:r>
            <a:r>
              <a:rPr lang="en-US" sz="3600" dirty="0"/>
              <a:t>’</a:t>
            </a:r>
          </a:p>
          <a:p>
            <a:pPr indent="-182880" defTabSz="914400"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48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A0B76B-7793-4346-AAF3-0BEC24E54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3137724-C2F9-1C5B-4188-1251C1F585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3" r="36654"/>
          <a:stretch/>
        </p:blipFill>
        <p:spPr>
          <a:xfrm>
            <a:off x="2" y="10"/>
            <a:ext cx="4079708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DCC942F-4DE8-44CA-B824-B58DB1751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6625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1155" y="642593"/>
            <a:ext cx="7069311" cy="1746504"/>
          </a:xfrm>
        </p:spPr>
        <p:txBody>
          <a:bodyPr>
            <a:normAutofit/>
          </a:bodyPr>
          <a:lstStyle/>
          <a:p>
            <a:pPr algn="ctr"/>
            <a:r>
              <a:rPr lang="nl-NL" dirty="0" err="1">
                <a:solidFill>
                  <a:srgbClr val="FF0000"/>
                </a:solidFill>
              </a:rPr>
              <a:t>Grimeren</a:t>
            </a:r>
            <a:r>
              <a:rPr lang="nl-NL" dirty="0" err="1">
                <a:solidFill>
                  <a:schemeClr val="tx1"/>
                </a:solidFill>
              </a:rPr>
              <a:t>antwoorden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rgbClr val="FFFF00"/>
                </a:solidFill>
              </a:rPr>
              <a:t>  Goed: 5 punten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65192" y="2893102"/>
            <a:ext cx="6280826" cy="3462728"/>
          </a:xfrm>
        </p:spPr>
        <p:txBody>
          <a:bodyPr>
            <a:normAutofit/>
          </a:bodyPr>
          <a:lstStyle/>
          <a:p>
            <a:r>
              <a:rPr lang="nl-NL" sz="4400" dirty="0"/>
              <a:t>1.  Pluim (5 punten)</a:t>
            </a:r>
          </a:p>
          <a:p>
            <a:r>
              <a:rPr lang="nl-NL" sz="4400" dirty="0"/>
              <a:t>2.  Pluim (5 punten)</a:t>
            </a:r>
          </a:p>
          <a:p>
            <a:endParaRPr lang="nl-NL" sz="4400" dirty="0"/>
          </a:p>
          <a:p>
            <a:r>
              <a:rPr lang="nl-NL" sz="4400" dirty="0">
                <a:solidFill>
                  <a:srgbClr val="FFFF00"/>
                </a:solidFill>
              </a:rPr>
              <a:t>Punten optellen</a:t>
            </a:r>
          </a:p>
          <a:p>
            <a:endParaRPr lang="nl-NL" sz="4400" dirty="0"/>
          </a:p>
          <a:p>
            <a:endParaRPr lang="nl-NL" sz="4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7822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5D6EF2F4-5FF5-474F-A420-518A9DD8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3403" y="892120"/>
            <a:ext cx="6123896" cy="1645920"/>
          </a:xfrm>
        </p:spPr>
        <p:txBody>
          <a:bodyPr>
            <a:normAutofit/>
          </a:bodyPr>
          <a:lstStyle/>
          <a:p>
            <a:pPr algn="ctr"/>
            <a:r>
              <a:rPr lang="nl-NL" sz="4400" dirty="0" err="1">
                <a:solidFill>
                  <a:srgbClr val="FF0000"/>
                </a:solidFill>
              </a:rPr>
              <a:t>Acteren</a:t>
            </a:r>
            <a:r>
              <a:rPr lang="nl-NL" sz="4400" dirty="0" err="1"/>
              <a:t>antwoorden</a:t>
            </a:r>
            <a:r>
              <a:rPr lang="nl-NL" sz="4400" dirty="0"/>
              <a:t>   </a:t>
            </a:r>
            <a:r>
              <a:rPr lang="nl-NL" sz="4400" dirty="0">
                <a:solidFill>
                  <a:srgbClr val="FFFF00"/>
                </a:solidFill>
              </a:rPr>
              <a:t>Goed: 5 punten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E0EF556-FC2F-4D25-8D8D-75B710749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526142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FB05BAA-852B-4548-96FE-4603763AE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8" y="643464"/>
            <a:ext cx="3969458" cy="557107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nl-NL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4D5AF6DC-79C3-4E95-9EA6-EDB895B2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883" y="806751"/>
            <a:ext cx="3616369" cy="5244498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nl-NL"/>
          </a:p>
        </p:txBody>
      </p:sp>
      <p:pic>
        <p:nvPicPr>
          <p:cNvPr id="5122" name="Picture 2" descr="Didactief | Optellen of vermenigvuldigen: voorkeur?">
            <a:extLst>
              <a:ext uri="{FF2B5EF4-FFF2-40B4-BE49-F238E27FC236}">
                <a16:creationId xmlns:a16="http://schemas.microsoft.com/office/drawing/2014/main" id="{9A13EEA3-3CFE-017F-8912-8633B6224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8" r="22341"/>
          <a:stretch/>
        </p:blipFill>
        <p:spPr bwMode="auto">
          <a:xfrm>
            <a:off x="984475" y="976156"/>
            <a:ext cx="3287185" cy="49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1253" y="2919040"/>
            <a:ext cx="6026046" cy="3295496"/>
          </a:xfrm>
        </p:spPr>
        <p:txBody>
          <a:bodyPr>
            <a:normAutofit/>
          </a:bodyPr>
          <a:lstStyle/>
          <a:p>
            <a:r>
              <a:rPr lang="nl-NL" dirty="0"/>
              <a:t>  </a:t>
            </a:r>
            <a:r>
              <a:rPr lang="nl-NL" sz="4800" dirty="0"/>
              <a:t>Pluim (5 punten)</a:t>
            </a:r>
          </a:p>
          <a:p>
            <a:endParaRPr lang="nl-NL" dirty="0"/>
          </a:p>
          <a:p>
            <a:r>
              <a:rPr lang="nl-NL" sz="4800" dirty="0">
                <a:solidFill>
                  <a:srgbClr val="FFFF00"/>
                </a:solidFill>
              </a:rPr>
              <a:t>Totaalscore optellen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41DA4749-033D-4AE1-B718-6929162BE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3402" y="381000"/>
            <a:ext cx="6187172" cy="6096802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074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12730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Antwoordblad teruggeven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4629" y="1755324"/>
            <a:ext cx="8882742" cy="47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896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err="1">
                <a:solidFill>
                  <a:srgbClr val="FFFF00"/>
                </a:solidFill>
              </a:rPr>
              <a:t>Rapapaaaa</a:t>
            </a:r>
            <a:r>
              <a:rPr lang="nl-NL" dirty="0">
                <a:solidFill>
                  <a:srgbClr val="FFFF00"/>
                </a:solidFill>
              </a:rPr>
              <a:t> </a:t>
            </a:r>
            <a:r>
              <a:rPr lang="nl-NL" dirty="0" err="1">
                <a:solidFill>
                  <a:srgbClr val="FFFF00"/>
                </a:solidFill>
              </a:rPr>
              <a:t>Rapapaaa</a:t>
            </a:r>
            <a:r>
              <a:rPr lang="nl-NL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4000" dirty="0"/>
              <a:t>1.  Meeste punten? </a:t>
            </a:r>
          </a:p>
          <a:p>
            <a:pPr marL="0" indent="0" algn="ctr">
              <a:buNone/>
            </a:pPr>
            <a:r>
              <a:rPr lang="nl-NL" sz="2800" dirty="0"/>
              <a:t> </a:t>
            </a:r>
          </a:p>
          <a:p>
            <a:pPr marL="0" indent="0" algn="ctr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8000" dirty="0">
                <a:solidFill>
                  <a:srgbClr val="FFFF00"/>
                </a:solidFill>
              </a:rPr>
              <a:t>Goed bezig!</a:t>
            </a:r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640607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42594"/>
            <a:ext cx="10755086" cy="1144892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Hoofdprijs bij </a:t>
            </a:r>
            <a:r>
              <a:rPr lang="nl-NL" dirty="0" err="1">
                <a:solidFill>
                  <a:srgbClr val="FFFF00"/>
                </a:solidFill>
              </a:rPr>
              <a:t>dagafsluiting</a:t>
            </a:r>
            <a:r>
              <a:rPr lang="nl-NL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787485"/>
            <a:ext cx="6212914" cy="4586161"/>
          </a:xfrm>
        </p:spPr>
      </p:pic>
      <p:pic>
        <p:nvPicPr>
          <p:cNvPr id="2050" name="Picture 2" descr="Een luxe Fair Trade sjaal kado of kadobon - Counting Flowers">
            <a:extLst>
              <a:ext uri="{FF2B5EF4-FFF2-40B4-BE49-F238E27FC236}">
                <a16:creationId xmlns:a16="http://schemas.microsoft.com/office/drawing/2014/main" id="{0350244E-E11A-EEA5-092B-3C04F715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507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en luxe Fair Trade sjaal kado of kadobon - Counting Flowers">
            <a:extLst>
              <a:ext uri="{FF2B5EF4-FFF2-40B4-BE49-F238E27FC236}">
                <a16:creationId xmlns:a16="http://schemas.microsoft.com/office/drawing/2014/main" id="{D954CA8C-C01F-A677-DB65-EA02CE18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17874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89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Categorie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Kleuren</a:t>
            </a:r>
          </a:p>
          <a:p>
            <a:r>
              <a:rPr lang="nl-NL" dirty="0"/>
              <a:t>Vroeger</a:t>
            </a:r>
          </a:p>
          <a:p>
            <a:r>
              <a:rPr lang="nl-NL" dirty="0"/>
              <a:t>Oorzaken</a:t>
            </a:r>
          </a:p>
          <a:p>
            <a:r>
              <a:rPr lang="nl-NL" dirty="0"/>
              <a:t>Grimeren</a:t>
            </a:r>
          </a:p>
          <a:p>
            <a:r>
              <a:rPr lang="nl-NL" dirty="0"/>
              <a:t>Acteren</a:t>
            </a:r>
          </a:p>
          <a:p>
            <a:r>
              <a:rPr lang="nl-NL" sz="4800" dirty="0">
                <a:solidFill>
                  <a:srgbClr val="FF00FF"/>
                </a:solidFill>
              </a:rPr>
              <a:t>Doordenkers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408" y="1468375"/>
            <a:ext cx="5240792" cy="456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4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Doordenkers vraag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4738914" cy="120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Welke band speelt hier?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		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      	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	      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</a:p>
        </p:txBody>
      </p:sp>
      <p:pic>
        <p:nvPicPr>
          <p:cNvPr id="5" name="Shocking Blue - Venus (Official Video) (192 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Doordenkers vraag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4709886" cy="120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Wat hoort er op ‘2’ te staan?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		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      	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	      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85" y="1042676"/>
            <a:ext cx="3795486" cy="50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5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Doordenkers vraag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20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Hoe noemen we de shock die niks met ‘onze’ shock te maken heeft?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		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      	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	      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</a:p>
        </p:txBody>
      </p:sp>
    </p:spTree>
    <p:extLst>
      <p:ext uri="{BB962C8B-B14F-4D97-AF65-F5344CB8AC3E}">
        <p14:creationId xmlns:p14="http://schemas.microsoft.com/office/powerpoint/2010/main" val="13516260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Doordenkers vraag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20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Welk grimemateriaal gebruiken we niet omdat het een anafylaxie kan veroorzaken?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		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      	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	      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</a:p>
        </p:txBody>
      </p:sp>
    </p:spTree>
    <p:extLst>
      <p:ext uri="{BB962C8B-B14F-4D97-AF65-F5344CB8AC3E}">
        <p14:creationId xmlns:p14="http://schemas.microsoft.com/office/powerpoint/2010/main" val="250585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687057"/>
            <a:ext cx="10058400" cy="137160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Categorieën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103120"/>
            <a:ext cx="5364480" cy="3931920"/>
          </a:xfrm>
        </p:spPr>
        <p:txBody>
          <a:bodyPr>
            <a:normAutofit lnSpcReduction="10000"/>
          </a:bodyPr>
          <a:lstStyle/>
          <a:p>
            <a:r>
              <a:rPr lang="nl-NL" sz="3600" dirty="0"/>
              <a:t>Kleuren</a:t>
            </a:r>
          </a:p>
          <a:p>
            <a:r>
              <a:rPr lang="nl-NL" sz="3600" dirty="0"/>
              <a:t>Vroeger</a:t>
            </a:r>
          </a:p>
          <a:p>
            <a:r>
              <a:rPr lang="nl-NL" sz="3600" dirty="0"/>
              <a:t>Oorzaken</a:t>
            </a:r>
          </a:p>
          <a:p>
            <a:r>
              <a:rPr lang="nl-NL" sz="3600" dirty="0"/>
              <a:t>Grimeren</a:t>
            </a:r>
          </a:p>
          <a:p>
            <a:r>
              <a:rPr lang="nl-NL" sz="3600" dirty="0"/>
              <a:t>Acteren</a:t>
            </a:r>
          </a:p>
          <a:p>
            <a:r>
              <a:rPr lang="nl-NL" sz="3600" dirty="0">
                <a:solidFill>
                  <a:srgbClr val="FF00FF"/>
                </a:solidFill>
              </a:rPr>
              <a:t>Doordenkers</a:t>
            </a:r>
          </a:p>
          <a:p>
            <a:endParaRPr lang="nl-NL" sz="2800" dirty="0"/>
          </a:p>
          <a:p>
            <a:endParaRPr lang="nl-NL" dirty="0"/>
          </a:p>
        </p:txBody>
      </p:sp>
      <p:pic>
        <p:nvPicPr>
          <p:cNvPr id="3076" name="Picture 4" descr="Afbeeldingen over Quiz – Blader in stockfoto's, vectoren en video's over  257,775 | Adobe Stock">
            <a:extLst>
              <a:ext uri="{FF2B5EF4-FFF2-40B4-BE49-F238E27FC236}">
                <a16:creationId xmlns:a16="http://schemas.microsoft.com/office/drawing/2014/main" id="{15D82BCD-898E-3960-5BF7-6A675DF4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014194"/>
            <a:ext cx="5897880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78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</a:rPr>
              <a:t>Doordenkers vraag 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612570"/>
            <a:ext cx="10058400" cy="1204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Welk bed verkleurt bleek?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66057" y="6125029"/>
            <a:ext cx="1088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		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        	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rgbClr val="FFC000"/>
                </a:solidFill>
              </a:rPr>
              <a:t>	                      </a:t>
            </a:r>
            <a:r>
              <a:rPr lang="nl-NL" dirty="0">
                <a:solidFill>
                  <a:srgbClr val="FF00FF"/>
                </a:solidFill>
              </a:rPr>
              <a:t>Doordenkers</a:t>
            </a:r>
          </a:p>
        </p:txBody>
      </p:sp>
    </p:spTree>
    <p:extLst>
      <p:ext uri="{BB962C8B-B14F-4D97-AF65-F5344CB8AC3E}">
        <p14:creationId xmlns:p14="http://schemas.microsoft.com/office/powerpoint/2010/main" val="1785576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00FF"/>
                </a:solidFill>
              </a:rPr>
              <a:t>Doordenkers</a:t>
            </a:r>
            <a:r>
              <a:rPr lang="nl-NL" dirty="0">
                <a:solidFill>
                  <a:schemeClr val="tx1"/>
                </a:solidFill>
              </a:rPr>
              <a:t>antwoorden   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>
                <a:solidFill>
                  <a:srgbClr val="FFFF00"/>
                </a:solidFill>
              </a:rPr>
              <a:t>Goed: 1 punt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800" dirty="0"/>
              <a:t>1. Shocking blue</a:t>
            </a:r>
          </a:p>
          <a:p>
            <a:r>
              <a:rPr lang="nl-NL" sz="2800" dirty="0"/>
              <a:t>2. Spieren en onderhuids bindweefsel</a:t>
            </a:r>
          </a:p>
          <a:p>
            <a:r>
              <a:rPr lang="nl-NL" sz="2800" dirty="0"/>
              <a:t>3.  Journalistenshock/ emotionele shock</a:t>
            </a:r>
          </a:p>
          <a:p>
            <a:r>
              <a:rPr lang="nl-NL" sz="2800" dirty="0"/>
              <a:t>4.  Latex</a:t>
            </a:r>
          </a:p>
          <a:p>
            <a:r>
              <a:rPr lang="nl-NL" sz="2800" dirty="0"/>
              <a:t>5.  Nagelbed</a:t>
            </a:r>
          </a:p>
          <a:p>
            <a:pPr marL="0" indent="0">
              <a:buNone/>
            </a:pPr>
            <a:endParaRPr lang="nl-NL" sz="2800" dirty="0"/>
          </a:p>
          <a:p>
            <a:endParaRPr lang="nl-NL" sz="2800" dirty="0"/>
          </a:p>
          <a:p>
            <a:r>
              <a:rPr lang="nl-NL" sz="3600" dirty="0">
                <a:solidFill>
                  <a:srgbClr val="FFFF00"/>
                </a:solidFill>
              </a:rPr>
              <a:t>Tel de punten bij elkaar op</a:t>
            </a:r>
          </a:p>
          <a:p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713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42594"/>
            <a:ext cx="10755086" cy="1144892"/>
          </a:xfrm>
        </p:spPr>
        <p:txBody>
          <a:bodyPr>
            <a:normAutofit/>
          </a:bodyPr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Hoofdprijs bij </a:t>
            </a:r>
            <a:r>
              <a:rPr lang="nl-NL" dirty="0" err="1">
                <a:solidFill>
                  <a:srgbClr val="FFFF00"/>
                </a:solidFill>
              </a:rPr>
              <a:t>dagafsluiting</a:t>
            </a:r>
            <a:r>
              <a:rPr lang="nl-NL" dirty="0">
                <a:solidFill>
                  <a:srgbClr val="FFFF00"/>
                </a:solidFill>
              </a:rPr>
              <a:t>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1787485"/>
            <a:ext cx="6212914" cy="4586161"/>
          </a:xfrm>
        </p:spPr>
      </p:pic>
      <p:pic>
        <p:nvPicPr>
          <p:cNvPr id="2050" name="Picture 2" descr="Een luxe Fair Trade sjaal kado of kadobon - Counting Flowers">
            <a:extLst>
              <a:ext uri="{FF2B5EF4-FFF2-40B4-BE49-F238E27FC236}">
                <a16:creationId xmlns:a16="http://schemas.microsoft.com/office/drawing/2014/main" id="{0350244E-E11A-EEA5-092B-3C04F715D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507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en luxe Fair Trade sjaal kado of kadobon - Counting Flowers">
            <a:extLst>
              <a:ext uri="{FF2B5EF4-FFF2-40B4-BE49-F238E27FC236}">
                <a16:creationId xmlns:a16="http://schemas.microsoft.com/office/drawing/2014/main" id="{D954CA8C-C01F-A677-DB65-EA02CE18B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86" y="178748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03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Categorie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66800" y="2103120"/>
            <a:ext cx="3156284" cy="3931920"/>
          </a:xfrm>
        </p:spPr>
        <p:txBody>
          <a:bodyPr/>
          <a:lstStyle/>
          <a:p>
            <a:r>
              <a:rPr lang="nl-NL" sz="4800" dirty="0">
                <a:solidFill>
                  <a:srgbClr val="0070C0"/>
                </a:solidFill>
              </a:rPr>
              <a:t>K</a:t>
            </a:r>
            <a:r>
              <a:rPr lang="nl-NL" sz="4800" dirty="0">
                <a:solidFill>
                  <a:srgbClr val="FFC000"/>
                </a:solidFill>
              </a:rPr>
              <a:t>l</a:t>
            </a:r>
            <a:r>
              <a:rPr lang="nl-NL" sz="4800" dirty="0">
                <a:solidFill>
                  <a:srgbClr val="7030A0"/>
                </a:solidFill>
              </a:rPr>
              <a:t>e</a:t>
            </a:r>
            <a:r>
              <a:rPr lang="nl-NL" sz="4800" dirty="0">
                <a:solidFill>
                  <a:srgbClr val="FF0000"/>
                </a:solidFill>
              </a:rPr>
              <a:t>u</a:t>
            </a:r>
            <a:r>
              <a:rPr lang="nl-NL" sz="4800" dirty="0">
                <a:solidFill>
                  <a:srgbClr val="FF00FF"/>
                </a:solidFill>
              </a:rPr>
              <a:t>r</a:t>
            </a:r>
            <a:r>
              <a:rPr lang="nl-NL" sz="4800" dirty="0">
                <a:solidFill>
                  <a:srgbClr val="FFFF00"/>
                </a:solidFill>
              </a:rPr>
              <a:t>e</a:t>
            </a:r>
            <a:r>
              <a:rPr lang="nl-NL" sz="4800" dirty="0">
                <a:solidFill>
                  <a:srgbClr val="00B050"/>
                </a:solidFill>
              </a:rPr>
              <a:t>n</a:t>
            </a:r>
          </a:p>
          <a:p>
            <a:r>
              <a:rPr lang="nl-NL" dirty="0"/>
              <a:t>Vroeger</a:t>
            </a:r>
          </a:p>
          <a:p>
            <a:r>
              <a:rPr lang="nl-NL" dirty="0"/>
              <a:t>Oorzaken</a:t>
            </a:r>
          </a:p>
          <a:p>
            <a:r>
              <a:rPr lang="nl-NL" dirty="0"/>
              <a:t>Grimeren</a:t>
            </a:r>
          </a:p>
          <a:p>
            <a:r>
              <a:rPr lang="nl-NL" dirty="0"/>
              <a:t>Acteren</a:t>
            </a:r>
          </a:p>
          <a:p>
            <a:r>
              <a:rPr lang="nl-NL" dirty="0"/>
              <a:t>Doordenkers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371" y="2021440"/>
            <a:ext cx="6302408" cy="419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Kleuren  vraag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3568" y="2706329"/>
            <a:ext cx="11142406" cy="2137478"/>
          </a:xfrm>
        </p:spPr>
        <p:txBody>
          <a:bodyPr>
            <a:noAutofit/>
          </a:bodyPr>
          <a:lstStyle/>
          <a:p>
            <a:pPr algn="ctr"/>
            <a:r>
              <a:rPr lang="nl-NL" sz="4800" dirty="0"/>
              <a:t>Met welke kleur kun je </a:t>
            </a:r>
            <a:r>
              <a:rPr lang="nl-NL" sz="4800" dirty="0">
                <a:solidFill>
                  <a:srgbClr val="FF0000"/>
                </a:solidFill>
              </a:rPr>
              <a:t>rode</a:t>
            </a:r>
            <a:r>
              <a:rPr lang="nl-NL" sz="4800" dirty="0"/>
              <a:t> vlekken goed camoufleren?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96686" y="6023429"/>
            <a:ext cx="1124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8999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Kleuren  vraag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2561" y="2612482"/>
            <a:ext cx="11072410" cy="2231324"/>
          </a:xfrm>
        </p:spPr>
        <p:txBody>
          <a:bodyPr>
            <a:noAutofit/>
          </a:bodyPr>
          <a:lstStyle/>
          <a:p>
            <a:pPr algn="ctr"/>
            <a:r>
              <a:rPr lang="nl-NL" sz="4800" dirty="0"/>
              <a:t>Welke gelaatskleur hoort bij een hypovolemische shock?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62857" y="6081041"/>
            <a:ext cx="1129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897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Kleuren  vraag 3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4114" y="2344994"/>
            <a:ext cx="11100854" cy="2498813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Welke kleur(en) kleding draag je bij voorkeur bij het uitbeelden van shock?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624114" y="6125029"/>
            <a:ext cx="11240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6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FFFF00"/>
                </a:solidFill>
              </a:rPr>
              <a:t>Kleuren  vraag 4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4574" y="2492478"/>
            <a:ext cx="11186652" cy="2620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800" dirty="0"/>
              <a:t>Welke gelaatskleur hoort bij een septische shock?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150895" y="5113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80571" y="6110514"/>
            <a:ext cx="1124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							 </a:t>
            </a:r>
            <a:r>
              <a:rPr lang="nl-NL" dirty="0">
                <a:solidFill>
                  <a:srgbClr val="0070C0"/>
                </a:solidFill>
              </a:rPr>
              <a:t>K</a:t>
            </a:r>
            <a:r>
              <a:rPr lang="nl-NL" dirty="0">
                <a:solidFill>
                  <a:srgbClr val="FFC000"/>
                </a:solidFill>
              </a:rPr>
              <a:t>l</a:t>
            </a:r>
            <a:r>
              <a:rPr lang="nl-NL" dirty="0">
                <a:solidFill>
                  <a:srgbClr val="7030A0"/>
                </a:solidFill>
              </a:rPr>
              <a:t>e</a:t>
            </a:r>
            <a:r>
              <a:rPr lang="nl-NL" dirty="0">
                <a:solidFill>
                  <a:srgbClr val="FF0000"/>
                </a:solidFill>
              </a:rPr>
              <a:t>u</a:t>
            </a:r>
            <a:r>
              <a:rPr lang="nl-NL" dirty="0">
                <a:solidFill>
                  <a:srgbClr val="FF00FF"/>
                </a:solidFill>
              </a:rPr>
              <a:t>r</a:t>
            </a:r>
            <a:r>
              <a:rPr lang="nl-NL" dirty="0">
                <a:solidFill>
                  <a:srgbClr val="FFFF00"/>
                </a:solidFill>
              </a:rPr>
              <a:t>e</a:t>
            </a:r>
            <a:r>
              <a:rPr lang="nl-NL" dirty="0">
                <a:solidFill>
                  <a:srgbClr val="00B05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76863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ep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1167</TotalTime>
  <Words>1351</Words>
  <Application>Microsoft Office PowerPoint</Application>
  <PresentationFormat>Breedbeeld</PresentationFormat>
  <Paragraphs>241</Paragraphs>
  <Slides>42</Slides>
  <Notes>17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6" baseType="lpstr">
      <vt:lpstr>Arial</vt:lpstr>
      <vt:lpstr>Calibri</vt:lpstr>
      <vt:lpstr>Century Gothic</vt:lpstr>
      <vt:lpstr>Zeep</vt:lpstr>
      <vt:lpstr>Shock quizbattle</vt:lpstr>
      <vt:lpstr>Hoe werkt deze quizbattle?</vt:lpstr>
      <vt:lpstr>Kies in elke groep:</vt:lpstr>
      <vt:lpstr>Categorieën</vt:lpstr>
      <vt:lpstr>Categorie </vt:lpstr>
      <vt:lpstr>Kleuren  vraag 1</vt:lpstr>
      <vt:lpstr>Kleuren  vraag 2</vt:lpstr>
      <vt:lpstr>Kleuren  vraag 3</vt:lpstr>
      <vt:lpstr>Kleuren  vraag 4</vt:lpstr>
      <vt:lpstr>Categorie</vt:lpstr>
      <vt:lpstr>Vroeger vraag 1</vt:lpstr>
      <vt:lpstr>Vroeger vraag 2</vt:lpstr>
      <vt:lpstr>Vroeger vraag 3</vt:lpstr>
      <vt:lpstr>Vroeger vraag 4</vt:lpstr>
      <vt:lpstr>Categorie</vt:lpstr>
      <vt:lpstr>Oorzaken vraag 1</vt:lpstr>
      <vt:lpstr>Oorzaken vraag 2</vt:lpstr>
      <vt:lpstr>Oorzaken vraag 3</vt:lpstr>
      <vt:lpstr>Oorzaken vraag 4</vt:lpstr>
      <vt:lpstr>Categorie</vt:lpstr>
      <vt:lpstr>Uitvoerder 1 &amp; 2</vt:lpstr>
      <vt:lpstr>Grimeren  (uitvoerder 1)</vt:lpstr>
      <vt:lpstr>Grimeren   (uitvoerder 2)</vt:lpstr>
      <vt:lpstr>Categorie</vt:lpstr>
      <vt:lpstr>Acteren     (uitvoerder 3)</vt:lpstr>
      <vt:lpstr>Antwoordblad doorgeven</vt:lpstr>
      <vt:lpstr>Kleurenantwoorden       Goed: 1 punt </vt:lpstr>
      <vt:lpstr>Vroegerantwoorden     Goed: 1 punt </vt:lpstr>
      <vt:lpstr>Oorzakenantwoorden   Goed: 1 punt </vt:lpstr>
      <vt:lpstr>Grimerenantwoorden   Goed: 5 punten </vt:lpstr>
      <vt:lpstr>Acterenantwoorden   Goed: 5 punten</vt:lpstr>
      <vt:lpstr>Antwoordblad teruggeven</vt:lpstr>
      <vt:lpstr>Rapapaaaa Rapapaaa!</vt:lpstr>
      <vt:lpstr>Hoofdprijs bij dagafsluiting!</vt:lpstr>
      <vt:lpstr>Categorie</vt:lpstr>
      <vt:lpstr>Doordenkers vraag 1</vt:lpstr>
      <vt:lpstr>Doordenkers vraag 2</vt:lpstr>
      <vt:lpstr>Doordenkers vraag 3</vt:lpstr>
      <vt:lpstr>Doordenkers vraag 4</vt:lpstr>
      <vt:lpstr>Doordenkers vraag 5</vt:lpstr>
      <vt:lpstr>Doordenkersantwoorden    Goed: 1 punt </vt:lpstr>
      <vt:lpstr>Hoofdprijs bij dagafsluiting!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Shock quizbattle</dc:title>
  <dc:creator>B Jasper</dc:creator>
  <cp:lastModifiedBy>Dicky Bullinga | organisatie LOTUS</cp:lastModifiedBy>
  <cp:revision>83</cp:revision>
  <dcterms:created xsi:type="dcterms:W3CDTF">2020-02-11T12:58:43Z</dcterms:created>
  <dcterms:modified xsi:type="dcterms:W3CDTF">2023-10-04T17:56:57Z</dcterms:modified>
</cp:coreProperties>
</file>