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75" r:id="rId8"/>
    <p:sldId id="259" r:id="rId9"/>
    <p:sldId id="260" r:id="rId10"/>
    <p:sldId id="261" r:id="rId11"/>
    <p:sldId id="262" r:id="rId12"/>
    <p:sldId id="276" r:id="rId13"/>
    <p:sldId id="277" r:id="rId14"/>
    <p:sldId id="263" r:id="rId15"/>
    <p:sldId id="264" r:id="rId16"/>
    <p:sldId id="271" r:id="rId17"/>
    <p:sldId id="272" r:id="rId18"/>
    <p:sldId id="273" r:id="rId19"/>
    <p:sldId id="266" r:id="rId20"/>
    <p:sldId id="268" r:id="rId21"/>
    <p:sldId id="274" r:id="rId22"/>
    <p:sldId id="269" r:id="rId23"/>
    <p:sldId id="270" r:id="rId24"/>
    <p:sldId id="267" r:id="rId25"/>
    <p:sldId id="265" r:id="rId26"/>
    <p:sldId id="278" r:id="rId27"/>
    <p:sldId id="280" r:id="rId28"/>
    <p:sldId id="279" r:id="rId29"/>
    <p:sldId id="281" r:id="rId30"/>
    <p:sldId id="284" r:id="rId31"/>
    <p:sldId id="282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5/12/25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uisarts.nl" TargetMode="External"/><Relationship Id="rId2" Type="http://schemas.openxmlformats.org/officeDocument/2006/relationships/hyperlink" Target="http://Www.dementie.n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043A80-D446-FAFD-B873-3E67428536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Dementie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52B2B3F-A473-2BFC-5139-D9FDF34F26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Sandra Kievit, huisarts</a:t>
            </a:r>
          </a:p>
          <a:p>
            <a:r>
              <a:rPr lang="nl-BE" dirty="0"/>
              <a:t>Medisch adviseur LOTUS</a:t>
            </a:r>
          </a:p>
          <a:p>
            <a:r>
              <a:rPr lang="nl-BE" dirty="0"/>
              <a:t>LOTUS-ledendag 2025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4470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704D313C-4D1B-2580-77DA-0E91559D45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936" r="12246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4C4714-1C8F-0802-AE60-6DF268EFB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BE" sz="2800"/>
              <a:t>FTD – 3. Corticobasaal syndroom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303214-2F62-E489-A814-96BCD4FC1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r>
              <a:rPr lang="nl-BE" dirty="0"/>
              <a:t>Bewegingsvariant</a:t>
            </a:r>
          </a:p>
          <a:p>
            <a:pPr lvl="1"/>
            <a:r>
              <a:rPr lang="nl-BE" dirty="0"/>
              <a:t>Moeilijker bewegen, trillen, vaker vallen</a:t>
            </a:r>
          </a:p>
          <a:p>
            <a:pPr lvl="1"/>
            <a:r>
              <a:rPr lang="nl-BE"/>
              <a:t>Coordinatie </a:t>
            </a:r>
            <a:r>
              <a:rPr lang="nl-BE" dirty="0"/>
              <a:t>en evenwicht is moeilijk</a:t>
            </a:r>
          </a:p>
          <a:p>
            <a:r>
              <a:rPr lang="nl-BE" dirty="0"/>
              <a:t>Bijvoorbeeld stijfheid en trillende arm</a:t>
            </a:r>
          </a:p>
          <a:p>
            <a:r>
              <a:rPr lang="nl-BE" dirty="0"/>
              <a:t>Alien hand syndroom</a:t>
            </a:r>
          </a:p>
          <a:p>
            <a:pPr lvl="1"/>
            <a:r>
              <a:rPr lang="nl-BE" dirty="0"/>
              <a:t>Alsof hand niet luistert naat zijn eigenaar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2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6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8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071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</p:grpSp>
      <p:pic>
        <p:nvPicPr>
          <p:cNvPr id="5" name="Picture 4" descr="Scan van de menselijke hersenen in een neurologische kliniek">
            <a:extLst>
              <a:ext uri="{FF2B5EF4-FFF2-40B4-BE49-F238E27FC236}">
                <a16:creationId xmlns:a16="http://schemas.microsoft.com/office/drawing/2014/main" id="{57F04E2E-236E-0729-EF20-006F60186A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000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C0155A1-F786-6AC8-1AF9-2968AD183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Vasculaire dementie</a:t>
            </a:r>
          </a:p>
        </p:txBody>
      </p:sp>
    </p:spTree>
    <p:extLst>
      <p:ext uri="{BB962C8B-B14F-4D97-AF65-F5344CB8AC3E}">
        <p14:creationId xmlns:p14="http://schemas.microsoft.com/office/powerpoint/2010/main" val="2861874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BF0628-1112-D9ED-FD26-465DC546F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nl-BE" dirty="0"/>
              <a:t>Vasculaire dementie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2F6521D-D0E2-7DB2-809E-E41150AFB6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125" t="24020" r="31233" b="22787"/>
          <a:stretch/>
        </p:blipFill>
        <p:spPr>
          <a:xfrm>
            <a:off x="817474" y="2159331"/>
            <a:ext cx="5283289" cy="352290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1BCDED-9D39-7831-EDD7-06A8E4416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6039" y="2160589"/>
            <a:ext cx="2927185" cy="3880773"/>
          </a:xfrm>
        </p:spPr>
        <p:txBody>
          <a:bodyPr>
            <a:normAutofit/>
          </a:bodyPr>
          <a:lstStyle/>
          <a:p>
            <a:r>
              <a:rPr lang="nl-BE" sz="1500"/>
              <a:t>Na Alzheimer het meest voorkomend</a:t>
            </a:r>
          </a:p>
          <a:p>
            <a:r>
              <a:rPr lang="nl-BE" sz="1500"/>
              <a:t>Ontstaat door problemen doorbloeding hersenen</a:t>
            </a:r>
          </a:p>
          <a:p>
            <a:pPr lvl="1"/>
            <a:r>
              <a:rPr lang="nl-BE" sz="1500"/>
              <a:t>Klachten afhankelijk van het aangetaste hersengebied</a:t>
            </a:r>
          </a:p>
        </p:txBody>
      </p:sp>
    </p:spTree>
    <p:extLst>
      <p:ext uri="{BB962C8B-B14F-4D97-AF65-F5344CB8AC3E}">
        <p14:creationId xmlns:p14="http://schemas.microsoft.com/office/powerpoint/2010/main" val="1418416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</p:grp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F536673C-4F8F-833B-AD20-362C976D7C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2227" t="11669" r="13528" b="16224"/>
          <a:stretch/>
        </p:blipFill>
        <p:spPr>
          <a:xfrm>
            <a:off x="2096332" y="1066377"/>
            <a:ext cx="6020739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26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3EA0BC-7893-BD57-F325-AA9F1FA19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Mogelijke klachten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5DFA8D-F5C3-A0B6-C0F1-1999F0606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Langzamer denken, spreken, handelen</a:t>
            </a:r>
          </a:p>
          <a:p>
            <a:r>
              <a:rPr lang="nl-BE" dirty="0"/>
              <a:t>Moeite met concentreren, meerdere handelingen</a:t>
            </a:r>
          </a:p>
          <a:p>
            <a:r>
              <a:rPr lang="nl-BE" dirty="0"/>
              <a:t>Lichamelijk: lopen trager of wankelig</a:t>
            </a:r>
          </a:p>
          <a:p>
            <a:r>
              <a:rPr lang="nl-BE" dirty="0"/>
              <a:t>Zintuigen</a:t>
            </a:r>
          </a:p>
          <a:p>
            <a:r>
              <a:rPr lang="nl-BE" dirty="0"/>
              <a:t>Typisch initiatief verlies</a:t>
            </a:r>
          </a:p>
          <a:p>
            <a:pPr lvl="1"/>
            <a:r>
              <a:rPr lang="nl-BE" dirty="0"/>
              <a:t>Weten wat je gisteren hebt gegeten</a:t>
            </a:r>
          </a:p>
          <a:p>
            <a:pPr lvl="1"/>
            <a:r>
              <a:rPr lang="nl-BE" dirty="0"/>
              <a:t>‘Vergeten’ dat je nu moet douchen</a:t>
            </a:r>
          </a:p>
        </p:txBody>
      </p:sp>
    </p:spTree>
    <p:extLst>
      <p:ext uri="{BB962C8B-B14F-4D97-AF65-F5344CB8AC3E}">
        <p14:creationId xmlns:p14="http://schemas.microsoft.com/office/powerpoint/2010/main" val="1818755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4805A5-032E-4974-1122-F2AA2878E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Verloop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81C67A-631E-F863-70F8-FEB88C445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Traag of plotse achteruitgang</a:t>
            </a:r>
          </a:p>
          <a:p>
            <a:r>
              <a:rPr lang="nl-BE" dirty="0"/>
              <a:t>Vaak al vooral hart- en vaataandoeingen eerder</a:t>
            </a:r>
          </a:p>
          <a:p>
            <a:pPr lvl="1"/>
            <a:r>
              <a:rPr lang="nl-BE" dirty="0"/>
              <a:t>Soms ook vaatschade pas bekend bij diagnose dementie</a:t>
            </a:r>
          </a:p>
          <a:p>
            <a:r>
              <a:rPr lang="nl-BE" dirty="0"/>
              <a:t>Levensverwachting verschilt</a:t>
            </a:r>
          </a:p>
          <a:p>
            <a:pPr lvl="1"/>
            <a:r>
              <a:rPr lang="nl-BE" dirty="0"/>
              <a:t>+/- 5 jaar, kan ook 15 jaar</a:t>
            </a:r>
          </a:p>
          <a:p>
            <a:r>
              <a:rPr lang="nl-BE" dirty="0"/>
              <a:t>Diagnose rond de 65-75 jaar</a:t>
            </a:r>
          </a:p>
        </p:txBody>
      </p:sp>
    </p:spTree>
    <p:extLst>
      <p:ext uri="{BB962C8B-B14F-4D97-AF65-F5344CB8AC3E}">
        <p14:creationId xmlns:p14="http://schemas.microsoft.com/office/powerpoint/2010/main" val="2872493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</p:grpSp>
      <p:pic>
        <p:nvPicPr>
          <p:cNvPr id="5" name="Picture 4" descr="De radiologische afbeelding van een skelet">
            <a:extLst>
              <a:ext uri="{FF2B5EF4-FFF2-40B4-BE49-F238E27FC236}">
                <a16:creationId xmlns:a16="http://schemas.microsoft.com/office/drawing/2014/main" id="{AD1ABFE9-0C55-D763-2010-EBCBCB5DEE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884" r="-1" b="-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4C6217C-DA55-8BE8-60B1-47247A0F1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Lewy Body Dementie</a:t>
            </a:r>
          </a:p>
        </p:txBody>
      </p:sp>
    </p:spTree>
    <p:extLst>
      <p:ext uri="{BB962C8B-B14F-4D97-AF65-F5344CB8AC3E}">
        <p14:creationId xmlns:p14="http://schemas.microsoft.com/office/powerpoint/2010/main" val="4182949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EB15C9-A416-D4EA-CE74-2DFB3E86F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nl-BE" dirty="0"/>
              <a:t>Lewy Body Dementie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498833-ABC8-6FB7-B93A-C09385A46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9902" y="1930401"/>
            <a:ext cx="3822451" cy="4110962"/>
          </a:xfrm>
        </p:spPr>
        <p:txBody>
          <a:bodyPr>
            <a:normAutofit/>
          </a:bodyPr>
          <a:lstStyle/>
          <a:p>
            <a:r>
              <a:rPr lang="nl-BE" sz="2000" dirty="0"/>
              <a:t>Geheugen in het begin nog goed</a:t>
            </a:r>
          </a:p>
          <a:p>
            <a:pPr lvl="1"/>
            <a:r>
              <a:rPr lang="nl-BE" sz="1800" dirty="0"/>
              <a:t>Trager reageren, afdwalen in gedachten, moeite met plannen, initiatief nemen</a:t>
            </a:r>
          </a:p>
          <a:p>
            <a:r>
              <a:rPr lang="nl-BE" sz="2000" dirty="0"/>
              <a:t>Problemen in de hersenstam</a:t>
            </a:r>
          </a:p>
          <a:p>
            <a:r>
              <a:rPr lang="nl-BE" sz="2000" dirty="0"/>
              <a:t>Parkinsonisme en hallucinaties/wanen</a:t>
            </a:r>
          </a:p>
          <a:p>
            <a:r>
              <a:rPr lang="nl-BE" sz="2000" dirty="0"/>
              <a:t>Levensverwachting 5-12 jaar</a:t>
            </a:r>
          </a:p>
          <a:p>
            <a:r>
              <a:rPr lang="nl-BE" sz="2000" dirty="0"/>
              <a:t>Diagnose &gt;65 jaar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C4F5EBD-3FB3-5247-3140-10C88475CD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006" t="6159" r="5690" b="9320"/>
          <a:stretch/>
        </p:blipFill>
        <p:spPr>
          <a:xfrm>
            <a:off x="597647" y="2117164"/>
            <a:ext cx="4807890" cy="337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29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A52054-00EA-6EA8-C68C-6F06810B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nl-BE" dirty="0"/>
              <a:t>Parkinsonisme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D93F66-22F8-426B-A6A5-BBF3D69D2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r>
              <a:rPr lang="nl-BE" dirty="0"/>
              <a:t>Dementie</a:t>
            </a:r>
          </a:p>
          <a:p>
            <a:pPr lvl="1"/>
            <a:r>
              <a:rPr lang="nl-BE" dirty="0"/>
              <a:t>Geheugenproiblematiek eerst</a:t>
            </a:r>
          </a:p>
          <a:p>
            <a:pPr lvl="1"/>
            <a:endParaRPr lang="nl-BE" dirty="0"/>
          </a:p>
          <a:p>
            <a:r>
              <a:rPr lang="nl-BE" dirty="0"/>
              <a:t>Parkinson</a:t>
            </a:r>
          </a:p>
          <a:p>
            <a:pPr lvl="1"/>
            <a:r>
              <a:rPr lang="nl-BE" dirty="0"/>
              <a:t>Parkinsonisme eerst</a:t>
            </a:r>
          </a:p>
          <a:p>
            <a:pPr lvl="1"/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E54849C-1C38-13AC-5181-BAC5450C78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39" r="-1" b="-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0756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4B1F80-8725-803B-69C0-3EA5F630F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Lewy Body Dementie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75AE15-F632-662B-1DCD-8F06C95E2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nl-BE" sz="2000" dirty="0"/>
          </a:p>
          <a:p>
            <a:r>
              <a:rPr lang="nl-BE" sz="2000" dirty="0"/>
              <a:t>Avenrechtse reactie haldol bij agressie</a:t>
            </a:r>
          </a:p>
          <a:p>
            <a:r>
              <a:rPr lang="nl-BE" sz="2000" dirty="0"/>
              <a:t>Levensverwachting 5-12 jaar</a:t>
            </a:r>
          </a:p>
          <a:p>
            <a:r>
              <a:rPr lang="nl-BE" sz="2000" dirty="0"/>
              <a:t>Diagnose &gt;65 jaar</a:t>
            </a:r>
          </a:p>
        </p:txBody>
      </p:sp>
    </p:spTree>
    <p:extLst>
      <p:ext uri="{BB962C8B-B14F-4D97-AF65-F5344CB8AC3E}">
        <p14:creationId xmlns:p14="http://schemas.microsoft.com/office/powerpoint/2010/main" val="2432935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1B74594-BB1F-9283-0622-1835825145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336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9E21A87-7EDE-CFE6-6A62-5B86F36DB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nl-BE" dirty="0"/>
              <a:t>Dementie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C7786E-E8FC-C87A-5A35-54B8CD000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r>
              <a:rPr lang="nl-BE" sz="2000" dirty="0"/>
              <a:t>Steeds meer een stukje verlies van de persoon</a:t>
            </a:r>
          </a:p>
          <a:p>
            <a:r>
              <a:rPr lang="nl-BE" sz="2000" dirty="0"/>
              <a:t>Steeds meer naar een omhulsel</a:t>
            </a:r>
          </a:p>
          <a:p>
            <a:r>
              <a:rPr lang="nl-BE" sz="2000" dirty="0"/>
              <a:t>Een langdurig afscheid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1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474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</p:grpSp>
      <p:pic>
        <p:nvPicPr>
          <p:cNvPr id="5" name="Picture 4" descr="Door computer gegenereerd licht">
            <a:extLst>
              <a:ext uri="{FF2B5EF4-FFF2-40B4-BE49-F238E27FC236}">
                <a16:creationId xmlns:a16="http://schemas.microsoft.com/office/drawing/2014/main" id="{78B4A7D3-3B32-BEF4-8BAA-20DAD6AE69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290" r="2449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CE65518-A3A7-638E-C724-3D590195F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Alzheimer dementie</a:t>
            </a:r>
          </a:p>
        </p:txBody>
      </p:sp>
    </p:spTree>
    <p:extLst>
      <p:ext uri="{BB962C8B-B14F-4D97-AF65-F5344CB8AC3E}">
        <p14:creationId xmlns:p14="http://schemas.microsoft.com/office/powerpoint/2010/main" val="3179104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53AF3C-DC4E-D1C2-0E60-99ABA8DBF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Alzheimer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E1D544-29DE-2079-89CF-FE930624A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Bekendste vorm</a:t>
            </a:r>
          </a:p>
          <a:p>
            <a:r>
              <a:rPr lang="nl-BE" dirty="0"/>
              <a:t>Probleem met het geheugen</a:t>
            </a:r>
          </a:p>
          <a:p>
            <a:r>
              <a:rPr lang="nl-BE" dirty="0"/>
              <a:t>Alledaagse handelingen/ plannen</a:t>
            </a:r>
          </a:p>
          <a:p>
            <a:pPr lvl="2"/>
            <a:r>
              <a:rPr lang="nl-BE" dirty="0"/>
              <a:t>Niet meer weten hoe aardappels te koken</a:t>
            </a:r>
          </a:p>
          <a:p>
            <a:r>
              <a:rPr lang="nl-BE" dirty="0"/>
              <a:t>Verandeirng karakter en gedrag</a:t>
            </a:r>
          </a:p>
          <a:p>
            <a:pPr lvl="2"/>
            <a:r>
              <a:rPr lang="nl-BE" dirty="0"/>
              <a:t>Terug naar kleuter, peuter, baby</a:t>
            </a:r>
          </a:p>
          <a:p>
            <a:pPr lvl="2"/>
            <a:r>
              <a:rPr lang="nl-BE" dirty="0"/>
              <a:t>Karaktertrek lijkt soms uitvergroot te worden</a:t>
            </a:r>
          </a:p>
          <a:p>
            <a:r>
              <a:rPr lang="nl-BE" dirty="0"/>
              <a:t>Problemen met taal</a:t>
            </a:r>
          </a:p>
          <a:p>
            <a:r>
              <a:rPr lang="nl-BE" dirty="0"/>
              <a:t>Moeite met verwerken van waarnemingen</a:t>
            </a:r>
          </a:p>
          <a:p>
            <a:r>
              <a:rPr lang="nl-BE" dirty="0"/>
              <a:t>Gemiddelde levensverwachting 6,5 jaar.</a:t>
            </a:r>
          </a:p>
        </p:txBody>
      </p:sp>
    </p:spTree>
    <p:extLst>
      <p:ext uri="{BB962C8B-B14F-4D97-AF65-F5344CB8AC3E}">
        <p14:creationId xmlns:p14="http://schemas.microsoft.com/office/powerpoint/2010/main" val="3655917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</p:grp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31895AAC-2206-ACB5-3E70-8BF80EA0EA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2753" r="237" b="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BF34411-2CA9-0233-9F16-56660BE45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Diagnostiek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31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39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50995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5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51C1FA8-C630-3412-C2F9-F34A48B35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nl-BE">
                <a:solidFill>
                  <a:srgbClr val="FFFFFF"/>
                </a:solidFill>
              </a:rPr>
              <a:t>Diagnostiek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7F28311-D485-3C6F-2055-7650F452E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51" y="2248924"/>
            <a:ext cx="3856774" cy="2449051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31342E-E21C-4C41-56B6-94DAE835C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r>
              <a:rPr lang="nl-BE">
                <a:solidFill>
                  <a:srgbClr val="FFFFFF"/>
                </a:solidFill>
              </a:rPr>
              <a:t>Hoe eerder de diagnose, hoe eerder hierop in te spelen</a:t>
            </a:r>
          </a:p>
          <a:p>
            <a:r>
              <a:rPr lang="nl-BE">
                <a:solidFill>
                  <a:srgbClr val="FFFFFF"/>
                </a:solidFill>
              </a:rPr>
              <a:t>Geheugentest, MMSE</a:t>
            </a:r>
          </a:p>
          <a:p>
            <a:r>
              <a:rPr lang="nl-BE">
                <a:solidFill>
                  <a:srgbClr val="FFFFFF"/>
                </a:solidFill>
              </a:rPr>
              <a:t>Anamnese</a:t>
            </a:r>
          </a:p>
          <a:p>
            <a:r>
              <a:rPr lang="nl-BE">
                <a:solidFill>
                  <a:srgbClr val="FFFFFF"/>
                </a:solidFill>
              </a:rPr>
              <a:t>Hetero-anamnese</a:t>
            </a:r>
          </a:p>
          <a:p>
            <a:r>
              <a:rPr lang="nl-BE">
                <a:solidFill>
                  <a:srgbClr val="FFFFFF"/>
                </a:solidFill>
              </a:rPr>
              <a:t>Eventueel verwijzing specialist</a:t>
            </a:r>
          </a:p>
        </p:txBody>
      </p:sp>
    </p:spTree>
    <p:extLst>
      <p:ext uri="{BB962C8B-B14F-4D97-AF65-F5344CB8AC3E}">
        <p14:creationId xmlns:p14="http://schemas.microsoft.com/office/powerpoint/2010/main" val="4170341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2653A11E-AD30-7A96-C91F-1FD72F141B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893" r="-2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C848176-A5CF-891B-FA49-5028B5C68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nl-BE" dirty="0"/>
              <a:t>Dementie, wat nu?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80318E-6771-31B1-013A-177419CBA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/>
              <a:t>Iemand heeft demenite, is geen dementie</a:t>
            </a:r>
          </a:p>
          <a:p>
            <a:r>
              <a:rPr lang="nl-BE" dirty="0"/>
              <a:t>Eenvoudig taalgebruik</a:t>
            </a:r>
          </a:p>
          <a:p>
            <a:pPr lvl="1"/>
            <a:r>
              <a:rPr lang="nl-BE" dirty="0"/>
              <a:t>Geen kleuter</a:t>
            </a:r>
          </a:p>
          <a:p>
            <a:r>
              <a:rPr lang="nl-BE" dirty="0"/>
              <a:t>Tijd geven</a:t>
            </a:r>
          </a:p>
          <a:p>
            <a:r>
              <a:rPr lang="nl-BE" dirty="0"/>
              <a:t>Een ding per vraag</a:t>
            </a:r>
          </a:p>
          <a:p>
            <a:r>
              <a:rPr lang="nl-BE" dirty="0"/>
              <a:t>Bewegen en buiten</a:t>
            </a:r>
          </a:p>
          <a:p>
            <a:endParaRPr lang="nl-BE" dirty="0"/>
          </a:p>
          <a:p>
            <a:r>
              <a:rPr lang="nl-BE" dirty="0"/>
              <a:t>Case manager</a:t>
            </a:r>
          </a:p>
          <a:p>
            <a:r>
              <a:rPr lang="nl-BE" dirty="0"/>
              <a:t>Mantelzorgmakelaar</a:t>
            </a:r>
          </a:p>
          <a:p>
            <a:endParaRPr lang="nl-BE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1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6520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CE9302-26FD-B9C5-8964-E0A4C9253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Absolute don’ts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BE54C3-5696-8EA9-A254-308EE4F3B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Verbeteren</a:t>
            </a:r>
          </a:p>
          <a:p>
            <a:r>
              <a:rPr lang="nl-BE" dirty="0"/>
              <a:t>Testen</a:t>
            </a:r>
          </a:p>
          <a:p>
            <a:r>
              <a:rPr lang="nl-BE" dirty="0"/>
              <a:t>Emoties verbergen</a:t>
            </a:r>
          </a:p>
          <a:p>
            <a:r>
              <a:rPr lang="nl-BE" dirty="0"/>
              <a:t>Alles overnemen</a:t>
            </a:r>
          </a:p>
          <a:p>
            <a:r>
              <a:rPr lang="nl-BE" dirty="0"/>
              <a:t>Harde stem of snel praten</a:t>
            </a:r>
          </a:p>
          <a:p>
            <a:r>
              <a:rPr lang="nl-BE" dirty="0"/>
              <a:t>Fluisteren</a:t>
            </a:r>
          </a:p>
          <a:p>
            <a:r>
              <a:rPr lang="nl-BE" dirty="0"/>
              <a:t>Veel verwachten</a:t>
            </a:r>
          </a:p>
        </p:txBody>
      </p:sp>
    </p:spTree>
    <p:extLst>
      <p:ext uri="{BB962C8B-B14F-4D97-AF65-F5344CB8AC3E}">
        <p14:creationId xmlns:p14="http://schemas.microsoft.com/office/powerpoint/2010/main" val="4138246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DF0FBA-D907-7C16-9D44-7ACF230C9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Take home messages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8555D1-9B95-608C-3719-68A2B0288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Meer dan 50 soorten dementie</a:t>
            </a:r>
          </a:p>
          <a:p>
            <a:pPr lvl="1"/>
            <a:r>
              <a:rPr lang="nl-BE" dirty="0"/>
              <a:t>Elk met andere kenmerken</a:t>
            </a:r>
          </a:p>
          <a:p>
            <a:r>
              <a:rPr lang="nl-BE" dirty="0"/>
              <a:t>Elk persoon is uniek</a:t>
            </a:r>
          </a:p>
          <a:p>
            <a:r>
              <a:rPr lang="nl-BE" dirty="0"/>
              <a:t>Bij vergevorderd: verandering van volwassenen naar denkwijze van een dreumes maar met een volwassen lijf</a:t>
            </a:r>
          </a:p>
          <a:p>
            <a:r>
              <a:rPr lang="nl-BE" dirty="0"/>
              <a:t>Langzaam verlies van de persoon die je was</a:t>
            </a:r>
          </a:p>
          <a:p>
            <a:pPr lvl="1"/>
            <a:r>
              <a:rPr lang="nl-BE" dirty="0"/>
              <a:t>Ook een impact voor de omgeving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10198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C28CED-2D92-DB98-0B14-137F53B7B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287" y="2160589"/>
            <a:ext cx="2934714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/>
              <a:t>LOTUS: bespreek met de instructeur wat deze wilt zien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Info?</a:t>
            </a:r>
          </a:p>
          <a:p>
            <a:r>
              <a:rPr lang="nl-BE" dirty="0">
                <a:hlinkClick r:id="rId2"/>
              </a:rPr>
              <a:t>Www.dementie.nl</a:t>
            </a:r>
            <a:endParaRPr lang="nl-BE" dirty="0"/>
          </a:p>
          <a:p>
            <a:r>
              <a:rPr lang="nl-BE" dirty="0">
                <a:hlinkClick r:id="rId3"/>
              </a:rPr>
              <a:t>Www.thuisarts.nl</a:t>
            </a:r>
            <a:endParaRPr lang="nl-BE" dirty="0"/>
          </a:p>
          <a:p>
            <a:r>
              <a:rPr lang="nl-BE" dirty="0"/>
              <a:t>Je huisarts</a:t>
            </a:r>
          </a:p>
          <a:p>
            <a:endParaRPr lang="nl-BE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8CDB175D-D725-291A-ACC5-F5EB5BC0C35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63" r="-2" b="-2"/>
          <a:stretch/>
        </p:blipFill>
        <p:spPr>
          <a:xfrm>
            <a:off x="448236" y="1995330"/>
            <a:ext cx="5652528" cy="404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611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10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AFFE790F-D90B-E49C-5FF2-7AB1BACB0A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002" y="480060"/>
            <a:ext cx="11225986" cy="592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752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07B32D-068B-76D9-45A9-AAD7FE806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nl-BE" dirty="0"/>
              <a:t>Soorten dementie</a:t>
            </a:r>
          </a:p>
        </p:txBody>
      </p:sp>
      <p:pic>
        <p:nvPicPr>
          <p:cNvPr id="8" name="Tijdelijke aanduiding voor inhoud 3">
            <a:extLst>
              <a:ext uri="{FF2B5EF4-FFF2-40B4-BE49-F238E27FC236}">
                <a16:creationId xmlns:a16="http://schemas.microsoft.com/office/drawing/2014/main" id="{B7DE513D-C0D9-F516-89B0-448E807F6B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939" t="28775" r="3573" b="29801"/>
          <a:stretch/>
        </p:blipFill>
        <p:spPr>
          <a:xfrm>
            <a:off x="817474" y="2159331"/>
            <a:ext cx="5283289" cy="3679407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97A5C7B-714F-0D49-9531-F6BFD7420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6039" y="2160589"/>
            <a:ext cx="2927185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000" dirty="0"/>
              <a:t>Er zijn meer dan 50 soorten</a:t>
            </a:r>
          </a:p>
          <a:p>
            <a:pPr>
              <a:buFont typeface="+mj-lt"/>
              <a:buAutoNum type="arabicPeriod"/>
            </a:pPr>
            <a:r>
              <a:rPr lang="nl-BE" sz="2000" dirty="0"/>
              <a:t>Alzheimer</a:t>
            </a:r>
          </a:p>
          <a:p>
            <a:pPr>
              <a:buFont typeface="+mj-lt"/>
              <a:buAutoNum type="arabicPeriod"/>
            </a:pPr>
            <a:r>
              <a:rPr lang="nl-BE" sz="2000" dirty="0"/>
              <a:t>Vasculaire dementie</a:t>
            </a:r>
          </a:p>
          <a:p>
            <a:pPr>
              <a:buFont typeface="+mj-lt"/>
              <a:buAutoNum type="arabicPeriod"/>
            </a:pPr>
            <a:r>
              <a:rPr lang="nl-BE" sz="2000" dirty="0"/>
              <a:t>Front-temporale dementie</a:t>
            </a:r>
          </a:p>
          <a:p>
            <a:pPr>
              <a:buFont typeface="+mj-lt"/>
              <a:buAutoNum type="arabicPeriod"/>
            </a:pPr>
            <a:r>
              <a:rPr lang="nl-BE" sz="2000" dirty="0"/>
              <a:t>Lewy body dementie</a:t>
            </a:r>
          </a:p>
          <a:p>
            <a:pPr>
              <a:buFont typeface="+mj-lt"/>
              <a:buAutoNum type="arabicPeriod"/>
            </a:pPr>
            <a:r>
              <a:rPr lang="nl-BE" sz="20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14762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D2C72A49-6C69-1FA7-82E2-DD9ABCB3DA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3676" r="1" b="4421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77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8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38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39" name="Isosceles Triangle 13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40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41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42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43" name="Isosceles Triangle 17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44" name="Isosceles Triangle 18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</p:grpSp>
      <p:sp>
        <p:nvSpPr>
          <p:cNvPr id="45" name="Rectangle 20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22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48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49" name="Isosceles Triangle 26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50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51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52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53" name="Isosceles Triangle 30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54" name="Isosceles Triangle 31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</p:grpSp>
      <p:sp>
        <p:nvSpPr>
          <p:cNvPr id="55" name="Rectangle 33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FD09C46-0850-EBB7-711E-D740C013E5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83" r="2082" b="1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19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</p:grpSp>
      <p:pic>
        <p:nvPicPr>
          <p:cNvPr id="26" name="Picture 4" descr="Digitale kunst van hersenen">
            <a:extLst>
              <a:ext uri="{FF2B5EF4-FFF2-40B4-BE49-F238E27FC236}">
                <a16:creationId xmlns:a16="http://schemas.microsoft.com/office/drawing/2014/main" id="{14B4084C-F053-B8A4-AF8A-BF4114023F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491" r="22259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4C953B8-C89A-A3DD-8426-E6CDF346C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5400"/>
              <a:t>Front-temporale dementie</a:t>
            </a:r>
          </a:p>
        </p:txBody>
      </p:sp>
    </p:spTree>
    <p:extLst>
      <p:ext uri="{BB962C8B-B14F-4D97-AF65-F5344CB8AC3E}">
        <p14:creationId xmlns:p14="http://schemas.microsoft.com/office/powerpoint/2010/main" val="617084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526041-3416-A6DC-7E54-5D101DBBA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Fronto-temporale dementie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C07BF4-0E2D-0F33-068A-707738751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Ontstaat op jongere leeftijd</a:t>
            </a:r>
          </a:p>
          <a:p>
            <a:r>
              <a:rPr lang="nl-BE" dirty="0"/>
              <a:t>Gedragsproblemen of afasie</a:t>
            </a:r>
          </a:p>
          <a:p>
            <a:r>
              <a:rPr lang="nl-BE" dirty="0"/>
              <a:t>3 vormen</a:t>
            </a:r>
          </a:p>
          <a:p>
            <a:pPr marL="800100" lvl="1" indent="-342900">
              <a:buFont typeface="+mj-lt"/>
              <a:buAutoNum type="arabicPeriod"/>
            </a:pPr>
            <a:r>
              <a:rPr lang="nl-BE" dirty="0"/>
              <a:t>Ziekte van Pick = gedragsvariant</a:t>
            </a:r>
          </a:p>
          <a:p>
            <a:pPr marL="800100" lvl="1" indent="-342900">
              <a:buFont typeface="+mj-lt"/>
              <a:buAutoNum type="arabicPeriod"/>
            </a:pPr>
            <a:r>
              <a:rPr lang="nl-BE" dirty="0"/>
              <a:t>Semantische dementie = taalvariant</a:t>
            </a:r>
          </a:p>
          <a:p>
            <a:pPr marL="800100" lvl="1" indent="-342900">
              <a:buFont typeface="+mj-lt"/>
              <a:buAutoNum type="arabicPeriod"/>
            </a:pPr>
            <a:r>
              <a:rPr lang="nl-BE" dirty="0"/>
              <a:t>Bewegingsvariant </a:t>
            </a:r>
          </a:p>
          <a:p>
            <a:pPr marL="800100" lvl="1" indent="-342900">
              <a:buFont typeface="+mj-lt"/>
              <a:buAutoNum type="arabicPeriod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9449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363DF5-31C9-797C-7B71-DFF415B59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nl-BE" dirty="0"/>
              <a:t>FTD – 1. Ziekte van Pick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0EA0B2-CB94-F372-D230-2B48FC69E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160" y="2160589"/>
            <a:ext cx="5207839" cy="3880773"/>
          </a:xfrm>
        </p:spPr>
        <p:txBody>
          <a:bodyPr>
            <a:normAutofit/>
          </a:bodyPr>
          <a:lstStyle/>
          <a:p>
            <a:r>
              <a:rPr lang="nl-BE" dirty="0"/>
              <a:t>Frontaal aangetast = voorkwab</a:t>
            </a:r>
          </a:p>
          <a:p>
            <a:pPr lvl="1"/>
            <a:r>
              <a:rPr lang="nl-BE" dirty="0"/>
              <a:t>Gedrag, emoties en persoonlijkheid</a:t>
            </a:r>
          </a:p>
          <a:p>
            <a:pPr lvl="1"/>
            <a:r>
              <a:rPr lang="nl-BE" dirty="0"/>
              <a:t>Onvoorspelbaar op situaties, impulsieve beslissingen</a:t>
            </a:r>
          </a:p>
          <a:p>
            <a:pPr lvl="1"/>
            <a:r>
              <a:rPr lang="nl-BE" dirty="0"/>
              <a:t>Dwangmatig of ongeremd gedrag</a:t>
            </a:r>
          </a:p>
          <a:p>
            <a:pPr lvl="2"/>
            <a:r>
              <a:rPr lang="nl-BE" dirty="0"/>
              <a:t>Plotseling grote uitgaven of schrokkend eten</a:t>
            </a:r>
          </a:p>
          <a:p>
            <a:pPr lvl="1"/>
            <a:r>
              <a:rPr lang="nl-BE" dirty="0"/>
              <a:t>Moeite met beoordelen van situaties</a:t>
            </a:r>
          </a:p>
          <a:p>
            <a:pPr lvl="2"/>
            <a:r>
              <a:rPr lang="nl-BE" dirty="0"/>
              <a:t>Geen initiatief, geen interesse in andere</a:t>
            </a:r>
          </a:p>
          <a:p>
            <a:r>
              <a:rPr lang="nl-BE" dirty="0"/>
              <a:t>Start jonger, op 50-60 jaar</a:t>
            </a:r>
          </a:p>
          <a:p>
            <a:r>
              <a:rPr lang="nl-BE" dirty="0"/>
              <a:t>Levensverwachting 6-8 jaar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DC8CDC7-7354-6197-849D-08D4382A65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299" r="45386" b="-1"/>
          <a:stretch/>
        </p:blipFill>
        <p:spPr>
          <a:xfrm>
            <a:off x="677334" y="2159331"/>
            <a:ext cx="3144597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66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CBB35A-75D4-2824-E7FE-F071C1F47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l-BE" sz="2800"/>
              <a:t>FTD – 2. Semantische dementie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0A0F5E-9A0A-C692-4F69-212D06254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67" y="2160589"/>
            <a:ext cx="3720916" cy="3560733"/>
          </a:xfrm>
        </p:spPr>
        <p:txBody>
          <a:bodyPr>
            <a:normAutofit/>
          </a:bodyPr>
          <a:lstStyle/>
          <a:p>
            <a:r>
              <a:rPr lang="nl-BE" dirty="0"/>
              <a:t>Problemen met spraak en taal</a:t>
            </a:r>
          </a:p>
          <a:p>
            <a:pPr lvl="1"/>
            <a:r>
              <a:rPr lang="nl-BE" dirty="0"/>
              <a:t>Spreken, begrijpen, lezen, schrijven, grammatica</a:t>
            </a:r>
          </a:p>
          <a:p>
            <a:r>
              <a:rPr lang="nl-BE" dirty="0"/>
              <a:t>Later ook andere vormen van dementie te zien</a:t>
            </a:r>
          </a:p>
          <a:p>
            <a:endParaRPr lang="nl-BE" dirty="0"/>
          </a:p>
          <a:p>
            <a:r>
              <a:rPr lang="nl-BE" dirty="0"/>
              <a:t>Afasie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EAC1FDD-7540-F8CD-FDC8-B495C0F3C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35" y="875360"/>
            <a:ext cx="4602747" cy="460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1221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15FB9507A4004C9975A3996745EC46" ma:contentTypeVersion="16" ma:contentTypeDescription="Een nieuw document maken." ma:contentTypeScope="" ma:versionID="0980ceb191f9379cacc2814dd487c459">
  <xsd:schema xmlns:xsd="http://www.w3.org/2001/XMLSchema" xmlns:xs="http://www.w3.org/2001/XMLSchema" xmlns:p="http://schemas.microsoft.com/office/2006/metadata/properties" xmlns:ns2="7bf4c576-595a-4dcb-a771-60c765cb815b" xmlns:ns3="c14f2dfa-403d-46ab-a860-b5f8ca02b307" targetNamespace="http://schemas.microsoft.com/office/2006/metadata/properties" ma:root="true" ma:fieldsID="62b403b4ee5e5365257608182ef8fccc" ns2:_="" ns3:_="">
    <xsd:import namespace="7bf4c576-595a-4dcb-a771-60c765cb815b"/>
    <xsd:import namespace="c14f2dfa-403d-46ab-a860-b5f8ca02b3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f4c576-595a-4dcb-a771-60c765cb81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e09639b6-ce51-4ccf-bcb2-cf3f2fc8c8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4f2dfa-403d-46ab-a860-b5f8ca02b30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4fc87dd-7183-422b-a96b-80b805a1ff45}" ma:internalName="TaxCatchAll" ma:showField="CatchAllData" ma:web="c14f2dfa-403d-46ab-a860-b5f8ca02b3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14f2dfa-403d-46ab-a860-b5f8ca02b307" xsi:nil="true"/>
    <lcf76f155ced4ddcb4097134ff3c332f xmlns="7bf4c576-595a-4dcb-a771-60c765cb815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0699359-59EE-49B3-9F0B-ED702D2A93EC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bf4c576-595a-4dcb-a771-60c765cb815b"/>
    <ds:schemaRef ds:uri="c14f2dfa-403d-46ab-a860-b5f8ca02b307"/>
  </ds:schemaRefs>
</ds:datastoreItem>
</file>

<file path=customXml/itemProps2.xml><?xml version="1.0" encoding="utf-8"?>
<ds:datastoreItem xmlns:ds="http://schemas.openxmlformats.org/officeDocument/2006/customXml" ds:itemID="{BF03F926-4EA4-42B6-BF0B-85E4E7F0A3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A56A8F-A988-4634-A526-9E5AE8CF5958}">
  <ds:schemaRefs>
    <ds:schemaRef ds:uri="http://schemas.microsoft.com/office/2006/metadata/properties"/>
    <ds:schemaRef ds:uri="http://www.w3.org/2000/xmlns/"/>
    <ds:schemaRef ds:uri="c14f2dfa-403d-46ab-a860-b5f8ca02b307"/>
    <ds:schemaRef ds:uri="http://www.w3.org/2001/XMLSchema-instance"/>
    <ds:schemaRef ds:uri="7bf4c576-595a-4dcb-a771-60c765cb815b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Breedbeeld</PresentationFormat>
  <Slides>28</Slides>
  <Notes>0</Notes>
  <HiddenSlides>0</HiddenSlide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29" baseType="lpstr">
      <vt:lpstr>Facet</vt:lpstr>
      <vt:lpstr>Dementie</vt:lpstr>
      <vt:lpstr>Dementie</vt:lpstr>
      <vt:lpstr>Soorten dementie</vt:lpstr>
      <vt:lpstr>PowerPoint-presentatie</vt:lpstr>
      <vt:lpstr>PowerPoint-presentatie</vt:lpstr>
      <vt:lpstr>Front-temporale dementie</vt:lpstr>
      <vt:lpstr>Fronto-temporale dementie</vt:lpstr>
      <vt:lpstr>FTD – 1. Ziekte van Pick</vt:lpstr>
      <vt:lpstr>FTD – 2. Semantische dementie</vt:lpstr>
      <vt:lpstr>FTD – 3. Corticobasaal syndroom</vt:lpstr>
      <vt:lpstr>Vasculaire dementie</vt:lpstr>
      <vt:lpstr>Vasculaire dementie</vt:lpstr>
      <vt:lpstr>PowerPoint-presentatie</vt:lpstr>
      <vt:lpstr>Mogelijke klachten</vt:lpstr>
      <vt:lpstr>Verloop</vt:lpstr>
      <vt:lpstr>Lewy Body Dementie</vt:lpstr>
      <vt:lpstr>Lewy Body Dementie</vt:lpstr>
      <vt:lpstr>Parkinsonisme</vt:lpstr>
      <vt:lpstr>Lewy Body Dementie</vt:lpstr>
      <vt:lpstr>Alzheimer dementie</vt:lpstr>
      <vt:lpstr>Alzheimer</vt:lpstr>
      <vt:lpstr>Diagnostiek</vt:lpstr>
      <vt:lpstr>Diagnostiek</vt:lpstr>
      <vt:lpstr>Dementie, wat nu?</vt:lpstr>
      <vt:lpstr>Absolute don’ts</vt:lpstr>
      <vt:lpstr>Take home messages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Dementie</dc:title>
  <dc:creator>Sandra Kievit | organisatie LOTUS</dc:creator>
  <cp:lastModifiedBy>Sandra Kievit | organisatie LOTUS</cp:lastModifiedBy>
  <cp:revision>4</cp:revision>
  <dcterms:created xsi:type="dcterms:W3CDTF">2025-05-12T18:47:45Z</dcterms:created>
  <dcterms:modified xsi:type="dcterms:W3CDTF">2025-05-12T20:29:16Z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0x010100F715FB9507A4004C9975A3996745EC46</vt:lpwstr>
  </property>
  <property fmtid="{D5CDD505-2E9C-101B-9397-08002B2CF9AE}" pid="3" name="MediaServiceImageTags">
    <vt:lpwstr/>
  </property>
</Properties>
</file>