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57" r:id="rId6"/>
    <p:sldId id="258" r:id="rId7"/>
    <p:sldId id="270" r:id="rId8"/>
    <p:sldId id="259" r:id="rId9"/>
    <p:sldId id="260" r:id="rId10"/>
    <p:sldId id="261" r:id="rId11"/>
    <p:sldId id="262" r:id="rId12"/>
    <p:sldId id="263" r:id="rId13"/>
    <p:sldId id="264" r:id="rId14"/>
    <p:sldId id="273" r:id="rId15"/>
    <p:sldId id="274" r:id="rId16"/>
    <p:sldId id="265" r:id="rId17"/>
    <p:sldId id="271" r:id="rId18"/>
    <p:sldId id="266" r:id="rId19"/>
    <p:sldId id="275" r:id="rId20"/>
    <p:sldId id="272" r:id="rId21"/>
    <p:sldId id="267"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FF4C3-C75C-CE4F-BB91-732F1F93EF3E}" type="datetimeFigureOut">
              <a:rPr lang="nl-BE" smtClean="0"/>
              <a:t>17/05/2025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8A296-40A0-D046-8FEC-0367DF05AE14}" type="slidenum">
              <a:rPr lang="nl-BE" smtClean="0"/>
              <a:t>‹nr.›</a:t>
            </a:fld>
            <a:endParaRPr lang="nl-BE"/>
          </a:p>
        </p:txBody>
      </p:sp>
    </p:spTree>
    <p:extLst>
      <p:ext uri="{BB962C8B-B14F-4D97-AF65-F5344CB8AC3E}">
        <p14:creationId xmlns:p14="http://schemas.microsoft.com/office/powerpoint/2010/main" val="253979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Vaak klopt het linker deel van het hart niet mer goed. Om toch goed te kloppen zet de spier uit. Bijv zoals bij trainen van biceps. Bij het hart wordt de spier er niet per se beter op. Omdat het bloed links niet goed wegkan, blijft het in de delen daarvoor staan. Bijvoorbeeld de longen. Je hoort dan op beide longen het geluid van verse sneeuw of je haren tussen je vingers friemelen.</a:t>
            </a:r>
          </a:p>
          <a:p>
            <a:r>
              <a:rPr lang="nl-BE" dirty="0"/>
              <a:t>Het bloed blijft staan, en vocht trekt uit de bloedvaten door de druk. Daardoor kun je ook gezwollen enkels/ benen krijgen.</a:t>
            </a:r>
          </a:p>
          <a:p>
            <a:endParaRPr lang="nl-BE" dirty="0"/>
          </a:p>
          <a:p>
            <a:r>
              <a:rPr lang="nl-BE" dirty="0"/>
              <a:t>Bij bedgebonden patienten zie je het vocht eerder op de stuit. Typisch soort sinasappelhuid, glanzend.</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6</a:t>
            </a:fld>
            <a:endParaRPr lang="nl-BE"/>
          </a:p>
        </p:txBody>
      </p:sp>
    </p:spTree>
    <p:extLst>
      <p:ext uri="{BB962C8B-B14F-4D97-AF65-F5344CB8AC3E}">
        <p14:creationId xmlns:p14="http://schemas.microsoft.com/office/powerpoint/2010/main" val="29702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Hoestklachten kan veel oorzaken hebben</a:t>
            </a:r>
          </a:p>
          <a:p>
            <a:pPr marL="171450" indent="-171450">
              <a:buFontTx/>
              <a:buChar char="-"/>
            </a:pPr>
            <a:r>
              <a:rPr lang="nl-BE" dirty="0"/>
              <a:t>Postnasale drip (snot uit de neus in de keel)</a:t>
            </a:r>
          </a:p>
          <a:p>
            <a:pPr marL="171450" indent="-171450">
              <a:buFontTx/>
              <a:buChar char="-"/>
            </a:pPr>
            <a:r>
              <a:rPr lang="nl-BE" dirty="0"/>
              <a:t>Virale infectie</a:t>
            </a:r>
          </a:p>
          <a:p>
            <a:pPr marL="171450" indent="-171450">
              <a:buFontTx/>
              <a:buChar char="-"/>
            </a:pPr>
            <a:r>
              <a:rPr lang="nl-BE" dirty="0"/>
              <a:t>Reflux/ maagzuur gaat soms alleen gepaard met hoesten</a:t>
            </a:r>
          </a:p>
          <a:p>
            <a:pPr marL="171450" indent="-171450">
              <a:buFontTx/>
              <a:buChar char="-"/>
            </a:pPr>
            <a:r>
              <a:rPr lang="nl-BE" dirty="0"/>
              <a:t>Copd of astma met als enige symptoom hoesten</a:t>
            </a:r>
          </a:p>
          <a:p>
            <a:pPr marL="171450" indent="-171450">
              <a:buFontTx/>
              <a:buChar char="-"/>
            </a:pPr>
            <a:r>
              <a:rPr lang="nl-BE" dirty="0"/>
              <a:t>Hyperreactieve luchtwegen: soort hooikoorts maar onvoldoende om te spreken van astma</a:t>
            </a:r>
          </a:p>
          <a:p>
            <a:pPr marL="171450" indent="-171450">
              <a:buFontTx/>
              <a:buChar char="-"/>
            </a:pPr>
            <a:r>
              <a:rPr lang="nl-BE" dirty="0"/>
              <a:t>Medicatie, typisch lisinopril, perindopril voor hoge bloeddruk</a:t>
            </a:r>
          </a:p>
          <a:p>
            <a:pPr marL="171450" indent="-171450">
              <a:buFontTx/>
              <a:buChar char="-"/>
            </a:pPr>
            <a:r>
              <a:rPr lang="nl-BE" dirty="0"/>
              <a:t>Droge lucht, uitdroging keel</a:t>
            </a:r>
          </a:p>
          <a:p>
            <a:pPr marL="171450" indent="-171450">
              <a:buFontTx/>
              <a:buChar char="-"/>
            </a:pPr>
            <a:r>
              <a:rPr lang="nl-BE" dirty="0"/>
              <a:t>Hartfalen</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7</a:t>
            </a:fld>
            <a:endParaRPr lang="nl-BE"/>
          </a:p>
        </p:txBody>
      </p:sp>
    </p:spTree>
    <p:extLst>
      <p:ext uri="{BB962C8B-B14F-4D97-AF65-F5344CB8AC3E}">
        <p14:creationId xmlns:p14="http://schemas.microsoft.com/office/powerpoint/2010/main" val="32443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zie je een deel van een bloedvat dat dicht zit. Het kaliber neemt ineens af en nadien weer toe. Wanneer het hart harder moet werken, is er meer zuurstof nodig in de spier. Dit bloedvat kan niet goed uitzetten en zo voor onvoldoende flow zorgen —&gt; spierpijn van het hart ontstaat, verzuring -&gt; angina pectoris</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11</a:t>
            </a:fld>
            <a:endParaRPr lang="nl-BE"/>
          </a:p>
        </p:txBody>
      </p:sp>
    </p:spTree>
    <p:extLst>
      <p:ext uri="{BB962C8B-B14F-4D97-AF65-F5344CB8AC3E}">
        <p14:creationId xmlns:p14="http://schemas.microsoft.com/office/powerpoint/2010/main" val="297689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CT met contraststof: ziet bij de pijltjes dat het bloedvat niet doorloopt. Dit zie je op de coronairografie ook. Hierbij wordt vloeistof ingespoten en met een röntgen foto’s gemaakt. Eventueel kan ook gedotterd worden of een stent geplaatst worden.</a:t>
            </a:r>
          </a:p>
          <a:p>
            <a:r>
              <a:rPr lang="nl-BE" dirty="0"/>
              <a:t>Hier is de rechterkransslagader te zien.</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12</a:t>
            </a:fld>
            <a:endParaRPr lang="nl-BE"/>
          </a:p>
        </p:txBody>
      </p:sp>
    </p:spTree>
    <p:extLst>
      <p:ext uri="{BB962C8B-B14F-4D97-AF65-F5344CB8AC3E}">
        <p14:creationId xmlns:p14="http://schemas.microsoft.com/office/powerpoint/2010/main" val="175362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zie je in het onderste plaatje met dysfunctie een stukje wand dat kapot is, er ontstaat een vals lumen. </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14</a:t>
            </a:fld>
            <a:endParaRPr lang="nl-BE"/>
          </a:p>
        </p:txBody>
      </p:sp>
    </p:spTree>
    <p:extLst>
      <p:ext uri="{BB962C8B-B14F-4D97-AF65-F5344CB8AC3E}">
        <p14:creationId xmlns:p14="http://schemas.microsoft.com/office/powerpoint/2010/main" val="161265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https://nvvc.mett.nl/website-documenten-openbaar/HandlerDownloadFiles.ashx?idnv=2977264</a:t>
            </a:r>
          </a:p>
          <a:p>
            <a:endParaRPr lang="nl-BE" dirty="0"/>
          </a:p>
          <a:p>
            <a:r>
              <a:rPr lang="nl-BE" dirty="0"/>
              <a:t>Coronairspasmen zit hem waarschijnlijk meer in de microregulatie. In de kleine vaatjes.</a:t>
            </a:r>
          </a:p>
          <a:p>
            <a:endParaRPr lang="nl-BE" dirty="0"/>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15</a:t>
            </a:fld>
            <a:endParaRPr lang="nl-BE"/>
          </a:p>
        </p:txBody>
      </p:sp>
    </p:spTree>
    <p:extLst>
      <p:ext uri="{BB962C8B-B14F-4D97-AF65-F5344CB8AC3E}">
        <p14:creationId xmlns:p14="http://schemas.microsoft.com/office/powerpoint/2010/main" val="10933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Klassieke risicofactoren: roken, overgewicht, slechte voeding en drinkgewoonten, weinig bewegen, hoge bloeddruk, hoog cholesterol etc</a:t>
            </a:r>
          </a:p>
          <a:p>
            <a:r>
              <a:rPr lang="nl-BE" dirty="0"/>
              <a:t>Inflammatoire ziekten zoals reuma of inflammatoire darmziekten</a:t>
            </a:r>
          </a:p>
          <a:p>
            <a:endParaRPr lang="nl-BE" dirty="0"/>
          </a:p>
          <a:p>
            <a:r>
              <a:rPr lang="nl-BE" dirty="0"/>
              <a:t>Vaak slechtere cardiovasculaire prognose dan andere. Waarschijnlijk nog onbekend en niet goed te behandelen</a:t>
            </a:r>
          </a:p>
          <a:p>
            <a:endParaRPr lang="nl-BE" dirty="0"/>
          </a:p>
          <a:p>
            <a:r>
              <a:rPr lang="nl-BE" dirty="0"/>
              <a:t>RF = risicofactoren</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16</a:t>
            </a:fld>
            <a:endParaRPr lang="nl-BE"/>
          </a:p>
        </p:txBody>
      </p:sp>
    </p:spTree>
    <p:extLst>
      <p:ext uri="{BB962C8B-B14F-4D97-AF65-F5344CB8AC3E}">
        <p14:creationId xmlns:p14="http://schemas.microsoft.com/office/powerpoint/2010/main" val="127324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Heftigheid klachten afhankelijk van de dag maar ook gedurende de dag</a:t>
            </a:r>
          </a:p>
          <a:p>
            <a:r>
              <a:rPr lang="nl-BE" dirty="0"/>
              <a:t>Medicatie: acetylsalicylzuur en bètablokkers kunnen uitlokkende factoren zijn. Bètablokkers zorgen in principe voor samen trekken van bloedvaatjes. Daardoor soms ook slechtere wondgenezing benen/voeten chronische wonden</a:t>
            </a:r>
          </a:p>
        </p:txBody>
      </p:sp>
      <p:sp>
        <p:nvSpPr>
          <p:cNvPr id="4" name="Tijdelijke aanduiding voor dianummer 3"/>
          <p:cNvSpPr>
            <a:spLocks noGrp="1"/>
          </p:cNvSpPr>
          <p:nvPr>
            <p:ph type="sldNum" sz="quarter" idx="5"/>
          </p:nvPr>
        </p:nvSpPr>
        <p:spPr/>
        <p:txBody>
          <a:bodyPr/>
          <a:lstStyle/>
          <a:p>
            <a:fld id="{C228A296-40A0-D046-8FEC-0367DF05AE14}" type="slidenum">
              <a:rPr lang="nl-BE" smtClean="0"/>
              <a:t>17</a:t>
            </a:fld>
            <a:endParaRPr lang="nl-BE"/>
          </a:p>
        </p:txBody>
      </p:sp>
    </p:spTree>
    <p:extLst>
      <p:ext uri="{BB962C8B-B14F-4D97-AF65-F5344CB8AC3E}">
        <p14:creationId xmlns:p14="http://schemas.microsoft.com/office/powerpoint/2010/main" val="233370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5/17/25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5/17/25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D6BF4-828F-EEAB-41A8-BDFC1499EFB6}"/>
              </a:ext>
            </a:extLst>
          </p:cNvPr>
          <p:cNvSpPr>
            <a:spLocks noGrp="1"/>
          </p:cNvSpPr>
          <p:nvPr>
            <p:ph type="ctrTitle"/>
          </p:nvPr>
        </p:nvSpPr>
        <p:spPr/>
        <p:txBody>
          <a:bodyPr/>
          <a:lstStyle/>
          <a:p>
            <a:r>
              <a:rPr lang="nl-BE" dirty="0"/>
              <a:t>Hartklachten</a:t>
            </a:r>
          </a:p>
        </p:txBody>
      </p:sp>
      <p:sp>
        <p:nvSpPr>
          <p:cNvPr id="3" name="Ondertitel 2">
            <a:extLst>
              <a:ext uri="{FF2B5EF4-FFF2-40B4-BE49-F238E27FC236}">
                <a16:creationId xmlns:a16="http://schemas.microsoft.com/office/drawing/2014/main" id="{65291FA4-D9EE-79D6-AEB9-6391B0A7F907}"/>
              </a:ext>
            </a:extLst>
          </p:cNvPr>
          <p:cNvSpPr>
            <a:spLocks noGrp="1"/>
          </p:cNvSpPr>
          <p:nvPr>
            <p:ph type="subTitle" idx="1"/>
          </p:nvPr>
        </p:nvSpPr>
        <p:spPr/>
        <p:txBody>
          <a:bodyPr>
            <a:normAutofit lnSpcReduction="10000"/>
          </a:bodyPr>
          <a:lstStyle/>
          <a:p>
            <a:r>
              <a:rPr lang="nl-BE" dirty="0"/>
              <a:t>Sandra Kievit, huisarts</a:t>
            </a:r>
          </a:p>
          <a:p>
            <a:r>
              <a:rPr lang="nl-BE" dirty="0"/>
              <a:t>Medisch adviseur LOTUS</a:t>
            </a:r>
          </a:p>
          <a:p>
            <a:r>
              <a:rPr lang="nl-BE" dirty="0"/>
              <a:t>LOTUS-ledendag 2025</a:t>
            </a:r>
          </a:p>
        </p:txBody>
      </p:sp>
    </p:spTree>
    <p:extLst>
      <p:ext uri="{BB962C8B-B14F-4D97-AF65-F5344CB8AC3E}">
        <p14:creationId xmlns:p14="http://schemas.microsoft.com/office/powerpoint/2010/main" val="68831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EE7B4-2913-8B48-BD6D-155F40BA8302}"/>
              </a:ext>
            </a:extLst>
          </p:cNvPr>
          <p:cNvSpPr>
            <a:spLocks noGrp="1"/>
          </p:cNvSpPr>
          <p:nvPr>
            <p:ph type="title"/>
          </p:nvPr>
        </p:nvSpPr>
        <p:spPr>
          <a:xfrm>
            <a:off x="677334" y="609600"/>
            <a:ext cx="8596668" cy="1320800"/>
          </a:xfrm>
        </p:spPr>
        <p:txBody>
          <a:bodyPr anchor="t">
            <a:normAutofit/>
          </a:bodyPr>
          <a:lstStyle/>
          <a:p>
            <a:r>
              <a:rPr lang="nl-BE"/>
              <a:t>Angina pectoris - hartkramp</a:t>
            </a:r>
            <a:endParaRPr lang="nl-BE" dirty="0"/>
          </a:p>
        </p:txBody>
      </p:sp>
      <p:sp>
        <p:nvSpPr>
          <p:cNvPr id="8" name="Content Placeholder 7">
            <a:extLst>
              <a:ext uri="{FF2B5EF4-FFF2-40B4-BE49-F238E27FC236}">
                <a16:creationId xmlns:a16="http://schemas.microsoft.com/office/drawing/2014/main" id="{315D125A-3F4C-D528-38BD-95E4B765FF66}"/>
              </a:ext>
            </a:extLst>
          </p:cNvPr>
          <p:cNvSpPr>
            <a:spLocks noGrp="1"/>
          </p:cNvSpPr>
          <p:nvPr>
            <p:ph idx="1"/>
          </p:nvPr>
        </p:nvSpPr>
        <p:spPr>
          <a:xfrm>
            <a:off x="5378824" y="1705784"/>
            <a:ext cx="4868333" cy="4542616"/>
          </a:xfrm>
        </p:spPr>
        <p:txBody>
          <a:bodyPr>
            <a:normAutofit lnSpcReduction="10000"/>
          </a:bodyPr>
          <a:lstStyle/>
          <a:p>
            <a:r>
              <a:rPr lang="nl-BE" sz="1900" dirty="0"/>
              <a:t>Kortduren max 15 min</a:t>
            </a:r>
          </a:p>
          <a:p>
            <a:r>
              <a:rPr lang="nl-BE" sz="1900" dirty="0"/>
              <a:t>In rust trekken de klachten weg</a:t>
            </a:r>
          </a:p>
          <a:p>
            <a:r>
              <a:rPr lang="nl-BE" sz="1900" dirty="0"/>
              <a:t>Klachten</a:t>
            </a:r>
          </a:p>
          <a:p>
            <a:pPr lvl="1"/>
            <a:r>
              <a:rPr lang="nl-BE" sz="1700" dirty="0"/>
              <a:t>Bewegen/sport</a:t>
            </a:r>
          </a:p>
          <a:p>
            <a:pPr lvl="1"/>
            <a:r>
              <a:rPr lang="nl-BE" sz="1700" dirty="0"/>
              <a:t>Emoties</a:t>
            </a:r>
          </a:p>
          <a:p>
            <a:pPr lvl="1"/>
            <a:r>
              <a:rPr lang="nl-BE" sz="1700" dirty="0"/>
              <a:t>Temperatuur verschil</a:t>
            </a:r>
          </a:p>
          <a:p>
            <a:pPr lvl="1"/>
            <a:r>
              <a:rPr lang="nl-BE" sz="1700" dirty="0"/>
              <a:t>Veel en vet eten</a:t>
            </a:r>
          </a:p>
          <a:p>
            <a:r>
              <a:rPr lang="nl-BE" sz="1900" dirty="0"/>
              <a:t>Man-vrouw</a:t>
            </a:r>
          </a:p>
          <a:p>
            <a:pPr lvl="1"/>
            <a:r>
              <a:rPr lang="nl-BE" sz="1800" dirty="0"/>
              <a:t>Geen verschil in klachten</a:t>
            </a:r>
          </a:p>
          <a:p>
            <a:pPr lvl="1"/>
            <a:r>
              <a:rPr lang="nl-BE" sz="1800" dirty="0"/>
              <a:t>Wel leeftijd</a:t>
            </a:r>
          </a:p>
          <a:p>
            <a:pPr lvl="1"/>
            <a:r>
              <a:rPr lang="nl-BE" sz="1800" dirty="0"/>
              <a:t>En interpretatie</a:t>
            </a:r>
          </a:p>
          <a:p>
            <a:pPr lvl="2"/>
            <a:r>
              <a:rPr lang="nl-BE" sz="1600" dirty="0"/>
              <a:t>Het zal wel stress zijn</a:t>
            </a:r>
            <a:endParaRPr lang="en-US" sz="1600" dirty="0"/>
          </a:p>
        </p:txBody>
      </p:sp>
      <p:pic>
        <p:nvPicPr>
          <p:cNvPr id="4" name="Tijdelijke aanduiding voor inhoud 3">
            <a:extLst>
              <a:ext uri="{FF2B5EF4-FFF2-40B4-BE49-F238E27FC236}">
                <a16:creationId xmlns:a16="http://schemas.microsoft.com/office/drawing/2014/main" id="{631FB2A9-96FA-C431-69CF-649F3C6F91DA}"/>
              </a:ext>
            </a:extLst>
          </p:cNvPr>
          <p:cNvPicPr>
            <a:picLocks noChangeAspect="1"/>
          </p:cNvPicPr>
          <p:nvPr/>
        </p:nvPicPr>
        <p:blipFill>
          <a:blip r:embed="rId2"/>
          <a:srcRect r="3" b="1941"/>
          <a:stretch>
            <a:fillRect/>
          </a:stretch>
        </p:blipFill>
        <p:spPr>
          <a:xfrm>
            <a:off x="254001" y="2022370"/>
            <a:ext cx="5423429" cy="3882362"/>
          </a:xfrm>
          <a:prstGeom prst="rect">
            <a:avLst/>
          </a:prstGeom>
        </p:spPr>
      </p:pic>
    </p:spTree>
    <p:extLst>
      <p:ext uri="{BB962C8B-B14F-4D97-AF65-F5344CB8AC3E}">
        <p14:creationId xmlns:p14="http://schemas.microsoft.com/office/powerpoint/2010/main" val="269604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DF87480F-0FD6-456C-A44D-C5C405993EAC}"/>
              </a:ext>
            </a:extLst>
          </p:cNvPr>
          <p:cNvPicPr>
            <a:picLocks noGrp="1" noChangeAspect="1"/>
          </p:cNvPicPr>
          <p:nvPr>
            <p:ph idx="1"/>
          </p:nvPr>
        </p:nvPicPr>
        <p:blipFill>
          <a:blip r:embed="rId3"/>
          <a:stretch>
            <a:fillRect/>
          </a:stretch>
        </p:blipFill>
        <p:spPr>
          <a:xfrm>
            <a:off x="975326" y="733379"/>
            <a:ext cx="7249135" cy="5429855"/>
          </a:xfrm>
          <a:prstGeom prst="rect">
            <a:avLst/>
          </a:prstGeom>
        </p:spPr>
      </p:pic>
    </p:spTree>
    <p:extLst>
      <p:ext uri="{BB962C8B-B14F-4D97-AF65-F5344CB8AC3E}">
        <p14:creationId xmlns:p14="http://schemas.microsoft.com/office/powerpoint/2010/main" val="371425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1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1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6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Isosceles Triangle 2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6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5" name="Isosceles Triangle 2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66" name="Isosceles Triangle 2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67" name="Rectangle 2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70" name="Isosceles Triangle 3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8" name="Isosceles Triangle 3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9" name="Isosceles Triangle 3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71" name="Rectangle 4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Tijdelijke aanduiding voor inhoud 5">
            <a:extLst>
              <a:ext uri="{FF2B5EF4-FFF2-40B4-BE49-F238E27FC236}">
                <a16:creationId xmlns:a16="http://schemas.microsoft.com/office/drawing/2014/main" id="{28FA4DC2-27C3-22FA-8C17-4C2A82650828}"/>
              </a:ext>
            </a:extLst>
          </p:cNvPr>
          <p:cNvPicPr>
            <a:picLocks noGrp="1" noChangeAspect="1"/>
          </p:cNvPicPr>
          <p:nvPr>
            <p:ph idx="1"/>
          </p:nvPr>
        </p:nvPicPr>
        <p:blipFill>
          <a:blip r:embed="rId3"/>
          <a:srcRect l="4506" t="32679" r="36702" b="20936"/>
          <a:stretch>
            <a:fillRect/>
          </a:stretch>
        </p:blipFill>
        <p:spPr>
          <a:xfrm>
            <a:off x="473838" y="1325142"/>
            <a:ext cx="8266358" cy="4549016"/>
          </a:xfrm>
          <a:prstGeom prst="rect">
            <a:avLst/>
          </a:prstGeom>
        </p:spPr>
      </p:pic>
      <p:sp>
        <p:nvSpPr>
          <p:cNvPr id="12" name="Tekstvak 11">
            <a:extLst>
              <a:ext uri="{FF2B5EF4-FFF2-40B4-BE49-F238E27FC236}">
                <a16:creationId xmlns:a16="http://schemas.microsoft.com/office/drawing/2014/main" id="{85C3D7C3-B5BE-CCD9-6B1E-6AA787C62994}"/>
              </a:ext>
            </a:extLst>
          </p:cNvPr>
          <p:cNvSpPr txBox="1"/>
          <p:nvPr/>
        </p:nvSpPr>
        <p:spPr>
          <a:xfrm>
            <a:off x="473839" y="821360"/>
            <a:ext cx="8481960" cy="430887"/>
          </a:xfrm>
          <a:prstGeom prst="rect">
            <a:avLst/>
          </a:prstGeom>
          <a:noFill/>
        </p:spPr>
        <p:txBody>
          <a:bodyPr wrap="square" rtlCol="0">
            <a:spAutoFit/>
          </a:bodyPr>
          <a:lstStyle/>
          <a:p>
            <a:pPr algn="l"/>
            <a:r>
              <a:rPr lang="nl-BE" sz="2200" dirty="0"/>
              <a:t>Coronaire CTA						Invasieve coronaire angiografie</a:t>
            </a:r>
          </a:p>
        </p:txBody>
      </p:sp>
    </p:spTree>
    <p:extLst>
      <p:ext uri="{BB962C8B-B14F-4D97-AF65-F5344CB8AC3E}">
        <p14:creationId xmlns:p14="http://schemas.microsoft.com/office/powerpoint/2010/main" val="409083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B1ECE-0F4D-CACB-1E02-7A8B5F9431E1}"/>
              </a:ext>
            </a:extLst>
          </p:cNvPr>
          <p:cNvSpPr>
            <a:spLocks noGrp="1"/>
          </p:cNvSpPr>
          <p:nvPr>
            <p:ph type="title"/>
          </p:nvPr>
        </p:nvSpPr>
        <p:spPr/>
        <p:txBody>
          <a:bodyPr/>
          <a:lstStyle/>
          <a:p>
            <a:r>
              <a:rPr lang="nl-BE" dirty="0"/>
              <a:t>Coronair spasmen</a:t>
            </a:r>
          </a:p>
        </p:txBody>
      </p:sp>
      <p:sp>
        <p:nvSpPr>
          <p:cNvPr id="3" name="Tijdelijke aanduiding voor inhoud 2">
            <a:extLst>
              <a:ext uri="{FF2B5EF4-FFF2-40B4-BE49-F238E27FC236}">
                <a16:creationId xmlns:a16="http://schemas.microsoft.com/office/drawing/2014/main" id="{D67C35FB-240D-A518-2291-065CDF2A7B4A}"/>
              </a:ext>
            </a:extLst>
          </p:cNvPr>
          <p:cNvSpPr>
            <a:spLocks noGrp="1"/>
          </p:cNvSpPr>
          <p:nvPr>
            <p:ph idx="1"/>
          </p:nvPr>
        </p:nvSpPr>
        <p:spPr/>
        <p:txBody>
          <a:bodyPr/>
          <a:lstStyle/>
          <a:p>
            <a:r>
              <a:rPr lang="nl-BE" dirty="0"/>
              <a:t>Tijdelijke afsluiting door spiertjes in het bloedvat</a:t>
            </a:r>
          </a:p>
          <a:p>
            <a:r>
              <a:rPr lang="nl-BE" dirty="0"/>
              <a:t>Ook tijdelijk zuurstofgebrek van de hartspier</a:t>
            </a:r>
          </a:p>
          <a:p>
            <a:r>
              <a:rPr lang="nl-BE" dirty="0"/>
              <a:t>Pijn vooral in rust</a:t>
            </a:r>
          </a:p>
          <a:p>
            <a:r>
              <a:rPr lang="nl-BE" dirty="0"/>
              <a:t>Kransslagaders zien er normaal uit</a:t>
            </a:r>
          </a:p>
          <a:p>
            <a:r>
              <a:rPr lang="nl-BE" dirty="0"/>
              <a:t>Geen stolsels aanwezig in het bloedvat</a:t>
            </a:r>
          </a:p>
        </p:txBody>
      </p:sp>
    </p:spTree>
    <p:extLst>
      <p:ext uri="{BB962C8B-B14F-4D97-AF65-F5344CB8AC3E}">
        <p14:creationId xmlns:p14="http://schemas.microsoft.com/office/powerpoint/2010/main" val="143233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3BD86887-A677-7B4B-44E0-CFA6C32929E1}"/>
              </a:ext>
            </a:extLst>
          </p:cNvPr>
          <p:cNvPicPr>
            <a:picLocks noGrp="1" noChangeAspect="1"/>
          </p:cNvPicPr>
          <p:nvPr>
            <p:ph idx="1"/>
          </p:nvPr>
        </p:nvPicPr>
        <p:blipFill>
          <a:blip r:embed="rId3"/>
          <a:srcRect t="5070"/>
          <a:stretch>
            <a:fillRect/>
          </a:stretch>
        </p:blipFill>
        <p:spPr>
          <a:xfrm>
            <a:off x="2159000" y="476730"/>
            <a:ext cx="8306163" cy="5894066"/>
          </a:xfrm>
          <a:prstGeom prst="rect">
            <a:avLst/>
          </a:prstGeom>
        </p:spPr>
      </p:pic>
    </p:spTree>
    <p:extLst>
      <p:ext uri="{BB962C8B-B14F-4D97-AF65-F5344CB8AC3E}">
        <p14:creationId xmlns:p14="http://schemas.microsoft.com/office/powerpoint/2010/main" val="26927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6"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Isosceles Triangle 16">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8"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0"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Isosceles Triangle 20">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2" name="Isosceles Triangle 21">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24" name="Rectangle 2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0" name="Isosceles Triangle 2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4" name="Isosceles Triangle 3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5" name="Isosceles Triangle 3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37" name="Rectangle 3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6">
            <a:extLst>
              <a:ext uri="{FF2B5EF4-FFF2-40B4-BE49-F238E27FC236}">
                <a16:creationId xmlns:a16="http://schemas.microsoft.com/office/drawing/2014/main" id="{116606AC-1052-663D-17A6-6B1CB99F25D9}"/>
              </a:ext>
            </a:extLst>
          </p:cNvPr>
          <p:cNvPicPr>
            <a:picLocks noGrp="1" noChangeAspect="1"/>
          </p:cNvPicPr>
          <p:nvPr>
            <p:ph idx="1"/>
          </p:nvPr>
        </p:nvPicPr>
        <p:blipFill>
          <a:blip r:embed="rId3"/>
          <a:srcRect r="1" b="2462"/>
          <a:stretch>
            <a:fillRect/>
          </a:stretch>
        </p:blipFill>
        <p:spPr>
          <a:xfrm>
            <a:off x="568452" y="571500"/>
            <a:ext cx="11055096" cy="5715000"/>
          </a:xfrm>
          <a:prstGeom prst="rect">
            <a:avLst/>
          </a:prstGeom>
        </p:spPr>
      </p:pic>
    </p:spTree>
    <p:extLst>
      <p:ext uri="{BB962C8B-B14F-4D97-AF65-F5344CB8AC3E}">
        <p14:creationId xmlns:p14="http://schemas.microsoft.com/office/powerpoint/2010/main" val="319516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4A5DB-B8C6-2E4D-E7E0-57B5AA044A70}"/>
              </a:ext>
            </a:extLst>
          </p:cNvPr>
          <p:cNvSpPr>
            <a:spLocks noGrp="1"/>
          </p:cNvSpPr>
          <p:nvPr>
            <p:ph type="title"/>
          </p:nvPr>
        </p:nvSpPr>
        <p:spPr/>
        <p:txBody>
          <a:bodyPr/>
          <a:lstStyle/>
          <a:p>
            <a:r>
              <a:rPr lang="nl-BE" dirty="0"/>
              <a:t>Kransslagader spasmen/dysfunctie</a:t>
            </a:r>
          </a:p>
        </p:txBody>
      </p:sp>
      <p:sp>
        <p:nvSpPr>
          <p:cNvPr id="3" name="Tijdelijke aanduiding voor inhoud 2">
            <a:extLst>
              <a:ext uri="{FF2B5EF4-FFF2-40B4-BE49-F238E27FC236}">
                <a16:creationId xmlns:a16="http://schemas.microsoft.com/office/drawing/2014/main" id="{FAA1B72A-358F-04E0-8099-3A798CC8A111}"/>
              </a:ext>
            </a:extLst>
          </p:cNvPr>
          <p:cNvSpPr>
            <a:spLocks noGrp="1"/>
          </p:cNvSpPr>
          <p:nvPr>
            <p:ph idx="1"/>
          </p:nvPr>
        </p:nvSpPr>
        <p:spPr/>
        <p:txBody>
          <a:bodyPr>
            <a:normAutofit lnSpcReduction="10000"/>
          </a:bodyPr>
          <a:lstStyle/>
          <a:p>
            <a:r>
              <a:rPr lang="nl-BE" dirty="0"/>
              <a:t>Veelal vrouwen middelbare leeftijd</a:t>
            </a:r>
          </a:p>
          <a:p>
            <a:pPr lvl="1"/>
            <a:r>
              <a:rPr lang="nl-BE" dirty="0"/>
              <a:t>Werken, opgroeiende kinderen</a:t>
            </a:r>
          </a:p>
          <a:p>
            <a:pPr lvl="2"/>
            <a:r>
              <a:rPr lang="nl-BE" dirty="0"/>
              <a:t>Grote impact dagelijks leven</a:t>
            </a:r>
          </a:p>
          <a:p>
            <a:r>
              <a:rPr lang="nl-BE" dirty="0"/>
              <a:t>Risicofactoren</a:t>
            </a:r>
          </a:p>
          <a:p>
            <a:pPr lvl="1"/>
            <a:r>
              <a:rPr lang="nl-BE" dirty="0"/>
              <a:t>Klassieke hart- en vaat risicofactoren</a:t>
            </a:r>
          </a:p>
          <a:p>
            <a:pPr lvl="1"/>
            <a:r>
              <a:rPr lang="nl-BE" dirty="0"/>
              <a:t>Inflamatoire ziekten, migraine</a:t>
            </a:r>
          </a:p>
          <a:p>
            <a:pPr lvl="1"/>
            <a:r>
              <a:rPr lang="nl-BE" dirty="0"/>
              <a:t>Vrouw specifiek: pre-eclampsie, HELPP syndroom, ZS-hypertensie en –diabetes</a:t>
            </a:r>
          </a:p>
          <a:p>
            <a:r>
              <a:rPr lang="nl-BE" dirty="0"/>
              <a:t>Noodzaak voor (h)erkenning</a:t>
            </a:r>
          </a:p>
          <a:p>
            <a:pPr lvl="1"/>
            <a:r>
              <a:rPr lang="nl-BE" dirty="0"/>
              <a:t>Slechtere prognose</a:t>
            </a:r>
          </a:p>
          <a:p>
            <a:pPr lvl="1"/>
            <a:r>
              <a:rPr lang="nl-BE" dirty="0"/>
              <a:t>Vaak gepaard met invaliderende hartklachten</a:t>
            </a:r>
          </a:p>
          <a:p>
            <a:pPr lvl="1"/>
            <a:r>
              <a:rPr lang="nl-BE" dirty="0"/>
              <a:t>Behandeling: verminderen RF, klachten en verbeteren kwaliteit van leven</a:t>
            </a:r>
          </a:p>
        </p:txBody>
      </p:sp>
    </p:spTree>
    <p:extLst>
      <p:ext uri="{BB962C8B-B14F-4D97-AF65-F5344CB8AC3E}">
        <p14:creationId xmlns:p14="http://schemas.microsoft.com/office/powerpoint/2010/main" val="57699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07BB2-DC84-8D68-6F04-85362317E165}"/>
              </a:ext>
            </a:extLst>
          </p:cNvPr>
          <p:cNvSpPr>
            <a:spLocks noGrp="1"/>
          </p:cNvSpPr>
          <p:nvPr>
            <p:ph type="title"/>
          </p:nvPr>
        </p:nvSpPr>
        <p:spPr/>
        <p:txBody>
          <a:bodyPr/>
          <a:lstStyle/>
          <a:p>
            <a:r>
              <a:rPr lang="nl-BE" dirty="0"/>
              <a:t>Symptomen coronaire dysfunctie</a:t>
            </a:r>
          </a:p>
        </p:txBody>
      </p:sp>
      <p:sp>
        <p:nvSpPr>
          <p:cNvPr id="3" name="Tijdelijke aanduiding voor inhoud 2">
            <a:extLst>
              <a:ext uri="{FF2B5EF4-FFF2-40B4-BE49-F238E27FC236}">
                <a16:creationId xmlns:a16="http://schemas.microsoft.com/office/drawing/2014/main" id="{AF33AC39-E720-A867-8D1D-F1D04CEC53FB}"/>
              </a:ext>
            </a:extLst>
          </p:cNvPr>
          <p:cNvSpPr>
            <a:spLocks noGrp="1"/>
          </p:cNvSpPr>
          <p:nvPr>
            <p:ph idx="1"/>
          </p:nvPr>
        </p:nvSpPr>
        <p:spPr/>
        <p:txBody>
          <a:bodyPr>
            <a:normAutofit/>
          </a:bodyPr>
          <a:lstStyle/>
          <a:p>
            <a:r>
              <a:rPr lang="nl-BE" dirty="0"/>
              <a:t>Angina pectoris, maar in rust</a:t>
            </a:r>
          </a:p>
          <a:p>
            <a:pPr lvl="1"/>
            <a:r>
              <a:rPr lang="nl-BE" dirty="0"/>
              <a:t>Vaker ‘s nachts of in de vroege ochtend</a:t>
            </a:r>
          </a:p>
          <a:p>
            <a:pPr lvl="1"/>
            <a:r>
              <a:rPr lang="nl-BE" dirty="0"/>
              <a:t>Klachten duren langer en heviger</a:t>
            </a:r>
          </a:p>
          <a:p>
            <a:pPr lvl="1"/>
            <a:r>
              <a:rPr lang="nl-BE" dirty="0"/>
              <a:t>Weinig reactie nitrospray</a:t>
            </a:r>
          </a:p>
          <a:p>
            <a:r>
              <a:rPr lang="nl-BE" dirty="0"/>
              <a:t>Vaker uitgelokt door hartkloppingen of mentale stress</a:t>
            </a:r>
          </a:p>
          <a:p>
            <a:pPr lvl="1"/>
            <a:r>
              <a:rPr lang="nl-BE" dirty="0"/>
              <a:t>Maar kan ook hartritmestoornis uitlokken</a:t>
            </a:r>
          </a:p>
          <a:p>
            <a:r>
              <a:rPr lang="nl-BE" dirty="0"/>
              <a:t>Heftigheid klachten afhankelijk van het moment</a:t>
            </a:r>
          </a:p>
          <a:p>
            <a:r>
              <a:rPr lang="nl-BE" dirty="0"/>
              <a:t>Klachten in rust naast inspanningsgebonden klachten</a:t>
            </a:r>
          </a:p>
          <a:p>
            <a:r>
              <a:rPr lang="nl-BE" dirty="0"/>
              <a:t>Uitlokkende factoren: roken, drugs, bepaalde medicatie, kou, emoties</a:t>
            </a:r>
          </a:p>
        </p:txBody>
      </p:sp>
    </p:spTree>
    <p:extLst>
      <p:ext uri="{BB962C8B-B14F-4D97-AF65-F5344CB8AC3E}">
        <p14:creationId xmlns:p14="http://schemas.microsoft.com/office/powerpoint/2010/main" val="375883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D90C37C-DDFA-7D0C-5EB0-F1EEE75C60D4}"/>
              </a:ext>
            </a:extLst>
          </p:cNvPr>
          <p:cNvPicPr>
            <a:picLocks noChangeAspect="1"/>
          </p:cNvPicPr>
          <p:nvPr/>
        </p:nvPicPr>
        <p:blipFill>
          <a:blip r:embed="rId2"/>
          <a:srcRect l="18945" r="1184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54CDFC66-F6AC-09C1-F189-2DDDCDF3F0B5}"/>
              </a:ext>
            </a:extLst>
          </p:cNvPr>
          <p:cNvSpPr>
            <a:spLocks noGrp="1"/>
          </p:cNvSpPr>
          <p:nvPr>
            <p:ph type="title"/>
          </p:nvPr>
        </p:nvSpPr>
        <p:spPr>
          <a:xfrm>
            <a:off x="677333" y="609600"/>
            <a:ext cx="3851123" cy="1320800"/>
          </a:xfrm>
        </p:spPr>
        <p:txBody>
          <a:bodyPr>
            <a:normAutofit/>
          </a:bodyPr>
          <a:lstStyle/>
          <a:p>
            <a:r>
              <a:rPr lang="nl-BE" dirty="0"/>
              <a:t>Oestrogeen en hartklachten</a:t>
            </a:r>
          </a:p>
        </p:txBody>
      </p:sp>
      <p:sp>
        <p:nvSpPr>
          <p:cNvPr id="3" name="Tijdelijke aanduiding voor inhoud 2">
            <a:extLst>
              <a:ext uri="{FF2B5EF4-FFF2-40B4-BE49-F238E27FC236}">
                <a16:creationId xmlns:a16="http://schemas.microsoft.com/office/drawing/2014/main" id="{BE710627-A597-A736-387D-304A586F842C}"/>
              </a:ext>
            </a:extLst>
          </p:cNvPr>
          <p:cNvSpPr>
            <a:spLocks noGrp="1"/>
          </p:cNvSpPr>
          <p:nvPr>
            <p:ph idx="1"/>
          </p:nvPr>
        </p:nvSpPr>
        <p:spPr>
          <a:xfrm>
            <a:off x="677334" y="2160589"/>
            <a:ext cx="3851122" cy="3880773"/>
          </a:xfrm>
        </p:spPr>
        <p:txBody>
          <a:bodyPr>
            <a:normAutofit lnSpcReduction="10000"/>
          </a:bodyPr>
          <a:lstStyle/>
          <a:p>
            <a:pPr>
              <a:lnSpc>
                <a:spcPct val="90000"/>
              </a:lnSpc>
            </a:pPr>
            <a:r>
              <a:rPr lang="nl-BE" sz="1400"/>
              <a:t>Oestrogenen beschermen de vaatwand</a:t>
            </a:r>
          </a:p>
          <a:p>
            <a:pPr lvl="1">
              <a:lnSpc>
                <a:spcPct val="90000"/>
              </a:lnSpc>
            </a:pPr>
            <a:r>
              <a:rPr lang="nl-BE" sz="1400"/>
              <a:t>Minder schade van hoge bloeddruk of cholesterol</a:t>
            </a:r>
          </a:p>
          <a:p>
            <a:pPr>
              <a:lnSpc>
                <a:spcPct val="90000"/>
              </a:lnSpc>
            </a:pPr>
            <a:r>
              <a:rPr lang="nl-BE" sz="1400"/>
              <a:t>Oestrogenen invloed op cholesterol, ontsteking en bloedstolling</a:t>
            </a:r>
          </a:p>
          <a:p>
            <a:pPr>
              <a:lnSpc>
                <a:spcPct val="90000"/>
              </a:lnSpc>
            </a:pPr>
            <a:r>
              <a:rPr lang="nl-BE" sz="1400"/>
              <a:t>Te veel oestrogeen </a:t>
            </a:r>
          </a:p>
          <a:p>
            <a:pPr lvl="1">
              <a:lnSpc>
                <a:spcPct val="90000"/>
              </a:lnSpc>
            </a:pPr>
            <a:r>
              <a:rPr lang="nl-BE" sz="1400"/>
              <a:t>Bloedstolsels</a:t>
            </a:r>
          </a:p>
          <a:p>
            <a:pPr>
              <a:lnSpc>
                <a:spcPct val="90000"/>
              </a:lnSpc>
            </a:pPr>
            <a:r>
              <a:rPr lang="nl-BE" sz="1400"/>
              <a:t>Hartinfarct tijdens menstruatie?</a:t>
            </a:r>
          </a:p>
          <a:p>
            <a:pPr lvl="1">
              <a:lnSpc>
                <a:spcPct val="90000"/>
              </a:lnSpc>
            </a:pPr>
            <a:r>
              <a:rPr lang="nl-BE" sz="1400"/>
              <a:t>Onderzoek, maar nog niet bewezen in grote studie</a:t>
            </a:r>
          </a:p>
          <a:p>
            <a:pPr>
              <a:lnSpc>
                <a:spcPct val="90000"/>
              </a:lnSpc>
            </a:pPr>
            <a:r>
              <a:rPr lang="nl-BE" sz="1400"/>
              <a:t>PCOS</a:t>
            </a:r>
          </a:p>
          <a:p>
            <a:pPr lvl="1">
              <a:lnSpc>
                <a:spcPct val="90000"/>
              </a:lnSpc>
            </a:pPr>
            <a:r>
              <a:rPr lang="nl-BE" sz="1400"/>
              <a:t>Op latere leeftijd meer kans op DM, HV ziekten, HT, hoog cholesterol</a:t>
            </a:r>
          </a:p>
          <a:p>
            <a:pPr>
              <a:lnSpc>
                <a:spcPct val="90000"/>
              </a:lnSpc>
            </a:pPr>
            <a:r>
              <a:rPr lang="nl-BE" sz="1400"/>
              <a:t>Zwangerschap en hypertensie</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Tree>
    <p:extLst>
      <p:ext uri="{BB962C8B-B14F-4D97-AF65-F5344CB8AC3E}">
        <p14:creationId xmlns:p14="http://schemas.microsoft.com/office/powerpoint/2010/main" val="323206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785F9-824E-D0D5-F587-74E231CFFC76}"/>
              </a:ext>
            </a:extLst>
          </p:cNvPr>
          <p:cNvSpPr>
            <a:spLocks noGrp="1"/>
          </p:cNvSpPr>
          <p:nvPr>
            <p:ph type="title"/>
          </p:nvPr>
        </p:nvSpPr>
        <p:spPr>
          <a:xfrm>
            <a:off x="677334" y="609600"/>
            <a:ext cx="8596668" cy="1320800"/>
          </a:xfrm>
        </p:spPr>
        <p:txBody>
          <a:bodyPr anchor="t">
            <a:normAutofit/>
          </a:bodyPr>
          <a:lstStyle/>
          <a:p>
            <a:r>
              <a:rPr lang="nl-BE" dirty="0"/>
              <a:t>Overgang</a:t>
            </a:r>
          </a:p>
        </p:txBody>
      </p:sp>
      <p:pic>
        <p:nvPicPr>
          <p:cNvPr id="6" name="Afbeelding 5">
            <a:extLst>
              <a:ext uri="{FF2B5EF4-FFF2-40B4-BE49-F238E27FC236}">
                <a16:creationId xmlns:a16="http://schemas.microsoft.com/office/drawing/2014/main" id="{B7DAA1C4-F4C4-CAED-B5C7-4FF8CCEC86DE}"/>
              </a:ext>
            </a:extLst>
          </p:cNvPr>
          <p:cNvPicPr>
            <a:picLocks noChangeAspect="1"/>
          </p:cNvPicPr>
          <p:nvPr/>
        </p:nvPicPr>
        <p:blipFill>
          <a:blip r:embed="rId2"/>
          <a:stretch>
            <a:fillRect/>
          </a:stretch>
        </p:blipFill>
        <p:spPr>
          <a:xfrm>
            <a:off x="184058" y="1799861"/>
            <a:ext cx="6438063" cy="3653668"/>
          </a:xfrm>
          <a:prstGeom prst="rect">
            <a:avLst/>
          </a:prstGeom>
        </p:spPr>
      </p:pic>
      <p:sp>
        <p:nvSpPr>
          <p:cNvPr id="3" name="Tijdelijke aanduiding voor inhoud 2">
            <a:extLst>
              <a:ext uri="{FF2B5EF4-FFF2-40B4-BE49-F238E27FC236}">
                <a16:creationId xmlns:a16="http://schemas.microsoft.com/office/drawing/2014/main" id="{12B2E15B-306D-C48E-F5A6-4DE586DFBCD4}"/>
              </a:ext>
            </a:extLst>
          </p:cNvPr>
          <p:cNvSpPr>
            <a:spLocks noGrp="1"/>
          </p:cNvSpPr>
          <p:nvPr>
            <p:ph idx="1"/>
          </p:nvPr>
        </p:nvSpPr>
        <p:spPr>
          <a:xfrm>
            <a:off x="6416039" y="2160589"/>
            <a:ext cx="2927185" cy="3880773"/>
          </a:xfrm>
        </p:spPr>
        <p:txBody>
          <a:bodyPr>
            <a:normAutofit/>
          </a:bodyPr>
          <a:lstStyle/>
          <a:p>
            <a:r>
              <a:rPr lang="nl-BE" sz="1500"/>
              <a:t>Gewicht en vetverdeling</a:t>
            </a:r>
          </a:p>
          <a:p>
            <a:r>
              <a:rPr lang="nl-BE" sz="1500"/>
              <a:t>Cholesterol</a:t>
            </a:r>
          </a:p>
          <a:p>
            <a:r>
              <a:rPr lang="nl-BE" sz="1500"/>
              <a:t>Bloeddruk</a:t>
            </a:r>
          </a:p>
          <a:p>
            <a:endParaRPr lang="nl-BE" sz="1500"/>
          </a:p>
          <a:p>
            <a:r>
              <a:rPr lang="nl-BE" sz="1500"/>
              <a:t>Risico factoren nemen toe</a:t>
            </a:r>
          </a:p>
          <a:p>
            <a:pPr lvl="1"/>
            <a:r>
              <a:rPr lang="nl-BE" sz="1500"/>
              <a:t>Vrouwen hebben 7-10 jaar later hartklachten dan mannen gemiddeld</a:t>
            </a:r>
          </a:p>
        </p:txBody>
      </p:sp>
    </p:spTree>
    <p:extLst>
      <p:ext uri="{BB962C8B-B14F-4D97-AF65-F5344CB8AC3E}">
        <p14:creationId xmlns:p14="http://schemas.microsoft.com/office/powerpoint/2010/main" val="261411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4168D075-8A67-7C39-F66A-74C3909287DE}"/>
              </a:ext>
            </a:extLst>
          </p:cNvPr>
          <p:cNvSpPr>
            <a:spLocks noGrp="1"/>
          </p:cNvSpPr>
          <p:nvPr>
            <p:ph type="title"/>
          </p:nvPr>
        </p:nvSpPr>
        <p:spPr>
          <a:xfrm>
            <a:off x="677334" y="1176489"/>
            <a:ext cx="3749061" cy="1508469"/>
          </a:xfrm>
        </p:spPr>
        <p:txBody>
          <a:bodyPr vert="horz" lIns="91440" tIns="45720" rIns="91440" bIns="45720" rtlCol="0" anchor="ctr">
            <a:normAutofit/>
          </a:bodyPr>
          <a:lstStyle/>
          <a:p>
            <a:r>
              <a:rPr lang="en-US" sz="3200"/>
              <a:t>Vrouwenhart!?</a:t>
            </a:r>
          </a:p>
        </p:txBody>
      </p:sp>
      <p:pic>
        <p:nvPicPr>
          <p:cNvPr id="29" name="Tijdelijke aanduiding voor inhoud 28">
            <a:extLst>
              <a:ext uri="{FF2B5EF4-FFF2-40B4-BE49-F238E27FC236}">
                <a16:creationId xmlns:a16="http://schemas.microsoft.com/office/drawing/2014/main" id="{D2E327DE-89F3-4CDD-3958-CC267D08F080}"/>
              </a:ext>
            </a:extLst>
          </p:cNvPr>
          <p:cNvPicPr>
            <a:picLocks noGrp="1" noChangeAspect="1"/>
          </p:cNvPicPr>
          <p:nvPr>
            <p:ph idx="1"/>
          </p:nvPr>
        </p:nvPicPr>
        <p:blipFill>
          <a:blip r:embed="rId2"/>
          <a:stretch>
            <a:fillRect/>
          </a:stretch>
        </p:blipFill>
        <p:spPr>
          <a:xfrm>
            <a:off x="60012" y="2228725"/>
            <a:ext cx="5365478" cy="3747745"/>
          </a:xfrm>
        </p:spPr>
      </p:pic>
      <p:sp>
        <p:nvSpPr>
          <p:cNvPr id="30" name="Isosceles Triangle 29">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pic>
        <p:nvPicPr>
          <p:cNvPr id="9" name="Afbeelding 8">
            <a:extLst>
              <a:ext uri="{FF2B5EF4-FFF2-40B4-BE49-F238E27FC236}">
                <a16:creationId xmlns:a16="http://schemas.microsoft.com/office/drawing/2014/main" id="{CAA8073D-53D8-5BC5-83FD-3CF82C51BE3A}"/>
              </a:ext>
            </a:extLst>
          </p:cNvPr>
          <p:cNvPicPr>
            <a:picLocks noChangeAspect="1"/>
          </p:cNvPicPr>
          <p:nvPr/>
        </p:nvPicPr>
        <p:blipFill>
          <a:blip r:embed="rId3"/>
          <a:srcRect t="24982" r="-1" b="24252"/>
          <a:stretch>
            <a:fillRect/>
          </a:stretch>
        </p:blipFill>
        <p:spPr>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p:spPr>
      </p:pic>
      <p:pic>
        <p:nvPicPr>
          <p:cNvPr id="6" name="Tijdelijke aanduiding voor inhoud 5">
            <a:extLst>
              <a:ext uri="{FF2B5EF4-FFF2-40B4-BE49-F238E27FC236}">
                <a16:creationId xmlns:a16="http://schemas.microsoft.com/office/drawing/2014/main" id="{A5A2776B-9C6B-EFC0-A42B-7E0127A0D50A}"/>
              </a:ext>
            </a:extLst>
          </p:cNvPr>
          <p:cNvPicPr>
            <a:picLocks noChangeAspect="1"/>
          </p:cNvPicPr>
          <p:nvPr/>
        </p:nvPicPr>
        <p:blipFill>
          <a:blip r:embed="rId4"/>
          <a:srcRect t="6815" b="26063"/>
          <a:stretch>
            <a:fillRect/>
          </a:stretch>
        </p:blipFill>
        <p:spPr>
          <a:xfrm>
            <a:off x="4296867" y="5"/>
            <a:ext cx="4831627" cy="4520011"/>
          </a:xfrm>
          <a:custGeom>
            <a:avLst/>
            <a:gdLst/>
            <a:ahLst/>
            <a:cxnLst/>
            <a:rect l="l" t="t" r="r" b="b"/>
            <a:pathLst>
              <a:path w="4831627" h="4520011">
                <a:moveTo>
                  <a:pt x="0" y="0"/>
                </a:moveTo>
                <a:lnTo>
                  <a:pt x="4831627" y="0"/>
                </a:lnTo>
                <a:lnTo>
                  <a:pt x="1416677" y="4520011"/>
                </a:lnTo>
                <a:close/>
              </a:path>
            </a:pathLst>
          </a:custGeom>
        </p:spPr>
      </p:pic>
    </p:spTree>
    <p:extLst>
      <p:ext uri="{BB962C8B-B14F-4D97-AF65-F5344CB8AC3E}">
        <p14:creationId xmlns:p14="http://schemas.microsoft.com/office/powerpoint/2010/main" val="1236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5919AF7-557F-3AD1-BAFC-7D8A1DCCB6EF}"/>
              </a:ext>
            </a:extLst>
          </p:cNvPr>
          <p:cNvSpPr>
            <a:spLocks noGrp="1"/>
          </p:cNvSpPr>
          <p:nvPr>
            <p:ph type="title"/>
          </p:nvPr>
        </p:nvSpPr>
        <p:spPr>
          <a:xfrm>
            <a:off x="7181723" y="609600"/>
            <a:ext cx="4512989" cy="2227730"/>
          </a:xfrm>
        </p:spPr>
        <p:txBody>
          <a:bodyPr anchor="ctr">
            <a:normAutofit/>
          </a:bodyPr>
          <a:lstStyle/>
          <a:p>
            <a:r>
              <a:rPr lang="nl-BE">
                <a:solidFill>
                  <a:srgbClr val="FFFFFF"/>
                </a:solidFill>
              </a:rPr>
              <a:t>LOTUS</a:t>
            </a:r>
          </a:p>
        </p:txBody>
      </p:sp>
      <p:pic>
        <p:nvPicPr>
          <p:cNvPr id="5" name="Afbeelding 4">
            <a:extLst>
              <a:ext uri="{FF2B5EF4-FFF2-40B4-BE49-F238E27FC236}">
                <a16:creationId xmlns:a16="http://schemas.microsoft.com/office/drawing/2014/main" id="{7B8CD507-0BDF-27B6-1B26-167D952F916E}"/>
              </a:ext>
            </a:extLst>
          </p:cNvPr>
          <p:cNvPicPr>
            <a:picLocks noChangeAspect="1"/>
          </p:cNvPicPr>
          <p:nvPr/>
        </p:nvPicPr>
        <p:blipFill>
          <a:blip r:embed="rId2"/>
          <a:stretch>
            <a:fillRect/>
          </a:stretch>
        </p:blipFill>
        <p:spPr>
          <a:xfrm>
            <a:off x="757251" y="1535372"/>
            <a:ext cx="3856774" cy="3876154"/>
          </a:xfrm>
          <a:prstGeom prst="rect">
            <a:avLst/>
          </a:prstGeom>
        </p:spPr>
      </p:pic>
      <p:sp>
        <p:nvSpPr>
          <p:cNvPr id="3" name="Tijdelijke aanduiding voor inhoud 2">
            <a:extLst>
              <a:ext uri="{FF2B5EF4-FFF2-40B4-BE49-F238E27FC236}">
                <a16:creationId xmlns:a16="http://schemas.microsoft.com/office/drawing/2014/main" id="{84B2EA3B-F5DD-75FF-F9BF-AB7A42316E30}"/>
              </a:ext>
            </a:extLst>
          </p:cNvPr>
          <p:cNvSpPr>
            <a:spLocks noGrp="1"/>
          </p:cNvSpPr>
          <p:nvPr>
            <p:ph idx="1"/>
          </p:nvPr>
        </p:nvSpPr>
        <p:spPr>
          <a:xfrm>
            <a:off x="7181725" y="2837329"/>
            <a:ext cx="4512988" cy="3317938"/>
          </a:xfrm>
        </p:spPr>
        <p:txBody>
          <a:bodyPr anchor="t">
            <a:normAutofit/>
          </a:bodyPr>
          <a:lstStyle/>
          <a:p>
            <a:r>
              <a:rPr lang="nl-BE" dirty="0">
                <a:solidFill>
                  <a:srgbClr val="FFFFFF"/>
                </a:solidFill>
              </a:rPr>
              <a:t>Altijd overleggen met de instructeur wat deze wilt zien</a:t>
            </a:r>
          </a:p>
          <a:p>
            <a:r>
              <a:rPr lang="nl-BE" dirty="0">
                <a:solidFill>
                  <a:srgbClr val="FFFFFF"/>
                </a:solidFill>
              </a:rPr>
              <a:t>Typische klachten vaak bij ‘beginners’</a:t>
            </a:r>
          </a:p>
          <a:p>
            <a:r>
              <a:rPr lang="nl-BE" dirty="0">
                <a:solidFill>
                  <a:srgbClr val="FFFFFF"/>
                </a:solidFill>
              </a:rPr>
              <a:t>Atypische klachten bij vervolggroepen, specialisten etc</a:t>
            </a:r>
          </a:p>
        </p:txBody>
      </p:sp>
    </p:spTree>
    <p:extLst>
      <p:ext uri="{BB962C8B-B14F-4D97-AF65-F5344CB8AC3E}">
        <p14:creationId xmlns:p14="http://schemas.microsoft.com/office/powerpoint/2010/main" val="178680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9CBB306-8362-4E9F-8E8F-724CB89A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FCE310DC-A175-6EB0-9706-11059D6CC9D4}"/>
              </a:ext>
            </a:extLst>
          </p:cNvPr>
          <p:cNvPicPr>
            <a:picLocks noChangeAspect="1"/>
          </p:cNvPicPr>
          <p:nvPr/>
        </p:nvPicPr>
        <p:blipFill>
          <a:blip r:embed="rId2"/>
          <a:stretch>
            <a:fillRect/>
          </a:stretch>
        </p:blipFill>
        <p:spPr>
          <a:xfrm>
            <a:off x="0" y="4688417"/>
            <a:ext cx="7076480" cy="2000525"/>
          </a:xfrm>
          <a:prstGeom prst="rect">
            <a:avLst/>
          </a:prstGeom>
        </p:spPr>
      </p:pic>
      <p:sp>
        <p:nvSpPr>
          <p:cNvPr id="2" name="Titel 1">
            <a:extLst>
              <a:ext uri="{FF2B5EF4-FFF2-40B4-BE49-F238E27FC236}">
                <a16:creationId xmlns:a16="http://schemas.microsoft.com/office/drawing/2014/main" id="{9FEEABD9-BA83-41AA-4F7A-FD6E4D52A162}"/>
              </a:ext>
            </a:extLst>
          </p:cNvPr>
          <p:cNvSpPr>
            <a:spLocks noGrp="1"/>
          </p:cNvSpPr>
          <p:nvPr>
            <p:ph type="title"/>
          </p:nvPr>
        </p:nvSpPr>
        <p:spPr>
          <a:xfrm>
            <a:off x="677332" y="609600"/>
            <a:ext cx="5217538" cy="1320800"/>
          </a:xfrm>
        </p:spPr>
        <p:txBody>
          <a:bodyPr vert="horz" lIns="91440" tIns="45720" rIns="91440" bIns="45720" rtlCol="0">
            <a:normAutofit/>
          </a:bodyPr>
          <a:lstStyle/>
          <a:p>
            <a:r>
              <a:rPr lang="en-US" dirty="0" err="1"/>
              <a:t>Atypisch</a:t>
            </a:r>
            <a:r>
              <a:rPr lang="en-US" dirty="0"/>
              <a:t> hart!</a:t>
            </a:r>
          </a:p>
        </p:txBody>
      </p:sp>
      <p:sp>
        <p:nvSpPr>
          <p:cNvPr id="39" name="Isosceles Triangle 8">
            <a:extLst>
              <a:ext uri="{FF2B5EF4-FFF2-40B4-BE49-F238E27FC236}">
                <a16:creationId xmlns:a16="http://schemas.microsoft.com/office/drawing/2014/main" id="{F19F8C88-9B7E-4596-8D09-DF90F41CA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32" name="Content Placeholder 24">
            <a:extLst>
              <a:ext uri="{FF2B5EF4-FFF2-40B4-BE49-F238E27FC236}">
                <a16:creationId xmlns:a16="http://schemas.microsoft.com/office/drawing/2014/main" id="{7C8A0635-46CC-00C7-FD87-0E9AED0B5508}"/>
              </a:ext>
            </a:extLst>
          </p:cNvPr>
          <p:cNvSpPr>
            <a:spLocks noGrp="1"/>
          </p:cNvSpPr>
          <p:nvPr>
            <p:ph idx="1"/>
          </p:nvPr>
        </p:nvSpPr>
        <p:spPr>
          <a:xfrm>
            <a:off x="683263" y="2160589"/>
            <a:ext cx="5211607" cy="3880773"/>
          </a:xfrm>
        </p:spPr>
        <p:txBody>
          <a:bodyPr>
            <a:normAutofit/>
          </a:bodyPr>
          <a:lstStyle/>
          <a:p>
            <a:r>
              <a:rPr lang="nl-BE" dirty="0"/>
              <a:t>Wie heeft hier nu een vrouwenhart?</a:t>
            </a:r>
          </a:p>
          <a:p>
            <a:pPr lvl="1"/>
            <a:r>
              <a:rPr lang="nl-BE" dirty="0"/>
              <a:t>Transgender</a:t>
            </a:r>
          </a:p>
          <a:p>
            <a:pPr lvl="1"/>
            <a:r>
              <a:rPr lang="nl-BE" dirty="0"/>
              <a:t>Non binair</a:t>
            </a:r>
          </a:p>
          <a:p>
            <a:pPr lvl="1"/>
            <a:r>
              <a:rPr lang="nl-BE" dirty="0"/>
              <a:t>Vrouw met typische klachten</a:t>
            </a:r>
          </a:p>
          <a:p>
            <a:pPr lvl="1"/>
            <a:r>
              <a:rPr lang="nl-BE" dirty="0"/>
              <a:t>Man met atypische klachten</a:t>
            </a:r>
          </a:p>
          <a:p>
            <a:pPr lvl="1"/>
            <a:endParaRPr lang="nl-BE" dirty="0"/>
          </a:p>
          <a:p>
            <a:endParaRPr lang="en-US" dirty="0"/>
          </a:p>
        </p:txBody>
      </p:sp>
      <p:pic>
        <p:nvPicPr>
          <p:cNvPr id="23" name="Afbeelding 22">
            <a:extLst>
              <a:ext uri="{FF2B5EF4-FFF2-40B4-BE49-F238E27FC236}">
                <a16:creationId xmlns:a16="http://schemas.microsoft.com/office/drawing/2014/main" id="{7E22C125-CC3A-178F-585B-731927C6C31D}"/>
              </a:ext>
            </a:extLst>
          </p:cNvPr>
          <p:cNvPicPr>
            <a:picLocks noChangeAspect="1"/>
          </p:cNvPicPr>
          <p:nvPr/>
        </p:nvPicPr>
        <p:blipFill>
          <a:blip r:embed="rId3"/>
          <a:srcRect t="28498" r="3" b="23092"/>
          <a:stretch>
            <a:fillRect/>
          </a:stretch>
        </p:blipFill>
        <p:spPr>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sp>
        <p:nvSpPr>
          <p:cNvPr id="41" name="Isosceles Triangle 40">
            <a:extLst>
              <a:ext uri="{FF2B5EF4-FFF2-40B4-BE49-F238E27FC236}">
                <a16:creationId xmlns:a16="http://schemas.microsoft.com/office/drawing/2014/main" id="{CDFCE3EB-D8EE-4ECA-9D06-6979FD355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pic>
        <p:nvPicPr>
          <p:cNvPr id="9" name="Afbeelding 8">
            <a:extLst>
              <a:ext uri="{FF2B5EF4-FFF2-40B4-BE49-F238E27FC236}">
                <a16:creationId xmlns:a16="http://schemas.microsoft.com/office/drawing/2014/main" id="{D14B9E14-846E-FA4F-16ED-BB6D1F519665}"/>
              </a:ext>
            </a:extLst>
          </p:cNvPr>
          <p:cNvPicPr>
            <a:picLocks noChangeAspect="1"/>
          </p:cNvPicPr>
          <p:nvPr/>
        </p:nvPicPr>
        <p:blipFill>
          <a:blip r:embed="rId4"/>
          <a:srcRect t="1734" r="2" b="36940"/>
          <a:stretch>
            <a:fillRect/>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sp>
        <p:nvSpPr>
          <p:cNvPr id="43" name="Freeform: Shape 42">
            <a:extLst>
              <a:ext uri="{FF2B5EF4-FFF2-40B4-BE49-F238E27FC236}">
                <a16:creationId xmlns:a16="http://schemas.microsoft.com/office/drawing/2014/main" id="{F80DA0B5-A290-4512-A78A-252BC4829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537" y="0"/>
            <a:ext cx="1886594" cy="6858000"/>
          </a:xfrm>
          <a:custGeom>
            <a:avLst/>
            <a:gdLst>
              <a:gd name="connsiteX0" fmla="*/ 332766 w 1886594"/>
              <a:gd name="connsiteY0" fmla="*/ 0 h 6858000"/>
              <a:gd name="connsiteX1" fmla="*/ 473666 w 1886594"/>
              <a:gd name="connsiteY1" fmla="*/ 0 h 6858000"/>
              <a:gd name="connsiteX2" fmla="*/ 1886594 w 1886594"/>
              <a:gd name="connsiteY2" fmla="*/ 4481876 h 6858000"/>
              <a:gd name="connsiteX3" fmla="*/ 140900 w 1886594"/>
              <a:gd name="connsiteY3" fmla="*/ 6858000 h 6858000"/>
              <a:gd name="connsiteX4" fmla="*/ 0 w 1886594"/>
              <a:gd name="connsiteY4" fmla="*/ 6858000 h 6858000"/>
              <a:gd name="connsiteX5" fmla="*/ 1745694 w 1886594"/>
              <a:gd name="connsiteY5" fmla="*/ 4481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594" h="6858000">
                <a:moveTo>
                  <a:pt x="332766" y="0"/>
                </a:moveTo>
                <a:lnTo>
                  <a:pt x="473666" y="0"/>
                </a:lnTo>
                <a:lnTo>
                  <a:pt x="1886594" y="4481876"/>
                </a:lnTo>
                <a:lnTo>
                  <a:pt x="140900" y="6858000"/>
                </a:lnTo>
                <a:lnTo>
                  <a:pt x="0" y="6858000"/>
                </a:lnTo>
                <a:lnTo>
                  <a:pt x="1745694" y="44818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a:extLst>
              <a:ext uri="{FF2B5EF4-FFF2-40B4-BE49-F238E27FC236}">
                <a16:creationId xmlns:a16="http://schemas.microsoft.com/office/drawing/2014/main" id="{86385819-9A98-604A-0170-87F2F48355DF}"/>
              </a:ext>
            </a:extLst>
          </p:cNvPr>
          <p:cNvPicPr>
            <a:picLocks noChangeAspect="1"/>
          </p:cNvPicPr>
          <p:nvPr/>
        </p:nvPicPr>
        <p:blipFill>
          <a:blip r:embed="rId5"/>
          <a:srcRect t="10866" r="-1" b="20287"/>
          <a:stretch>
            <a:fillRect/>
          </a:stretch>
        </p:blipFill>
        <p:spPr>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45" name="Rectangle 29">
            <a:extLst>
              <a:ext uri="{FF2B5EF4-FFF2-40B4-BE49-F238E27FC236}">
                <a16:creationId xmlns:a16="http://schemas.microsoft.com/office/drawing/2014/main" id="{2C020F0B-C1D1-4E35-8674-2F6D2EB48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47" name="Isosceles Triangle 46">
            <a:extLst>
              <a:ext uri="{FF2B5EF4-FFF2-40B4-BE49-F238E27FC236}">
                <a16:creationId xmlns:a16="http://schemas.microsoft.com/office/drawing/2014/main" id="{45A9F879-5728-4241-84BE-EBFBB9D6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cxnSp>
        <p:nvCxnSpPr>
          <p:cNvPr id="49" name="Straight Connector 48">
            <a:extLst>
              <a:ext uri="{FF2B5EF4-FFF2-40B4-BE49-F238E27FC236}">
                <a16:creationId xmlns:a16="http://schemas.microsoft.com/office/drawing/2014/main" id="{72424A02-0F86-4C43-9C35-0E22665155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75B55B4-9E05-4924-946C-92CE670DF6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0F30D126-B32B-40C9-84A3-C2FAD3B51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Tree>
    <p:extLst>
      <p:ext uri="{BB962C8B-B14F-4D97-AF65-F5344CB8AC3E}">
        <p14:creationId xmlns:p14="http://schemas.microsoft.com/office/powerpoint/2010/main" val="68763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5919AF7-557F-3AD1-BAFC-7D8A1DCCB6EF}"/>
              </a:ext>
            </a:extLst>
          </p:cNvPr>
          <p:cNvSpPr>
            <a:spLocks noGrp="1"/>
          </p:cNvSpPr>
          <p:nvPr>
            <p:ph type="title"/>
          </p:nvPr>
        </p:nvSpPr>
        <p:spPr>
          <a:xfrm>
            <a:off x="7181723" y="609600"/>
            <a:ext cx="4512989" cy="2227730"/>
          </a:xfrm>
        </p:spPr>
        <p:txBody>
          <a:bodyPr anchor="ctr">
            <a:normAutofit/>
          </a:bodyPr>
          <a:lstStyle/>
          <a:p>
            <a:r>
              <a:rPr lang="nl-BE">
                <a:solidFill>
                  <a:srgbClr val="FFFFFF"/>
                </a:solidFill>
              </a:rPr>
              <a:t>LOTUS</a:t>
            </a:r>
          </a:p>
        </p:txBody>
      </p:sp>
      <p:pic>
        <p:nvPicPr>
          <p:cNvPr id="6" name="Afbeelding 5">
            <a:extLst>
              <a:ext uri="{FF2B5EF4-FFF2-40B4-BE49-F238E27FC236}">
                <a16:creationId xmlns:a16="http://schemas.microsoft.com/office/drawing/2014/main" id="{3E277234-86B8-8AF3-0015-7DB5B5AF5B9F}"/>
              </a:ext>
            </a:extLst>
          </p:cNvPr>
          <p:cNvPicPr>
            <a:picLocks noChangeAspect="1"/>
          </p:cNvPicPr>
          <p:nvPr/>
        </p:nvPicPr>
        <p:blipFill>
          <a:blip r:embed="rId2"/>
          <a:stretch>
            <a:fillRect/>
          </a:stretch>
        </p:blipFill>
        <p:spPr>
          <a:xfrm>
            <a:off x="757251" y="1535372"/>
            <a:ext cx="3856774" cy="3876154"/>
          </a:xfrm>
          <a:prstGeom prst="rect">
            <a:avLst/>
          </a:prstGeom>
        </p:spPr>
      </p:pic>
      <p:sp>
        <p:nvSpPr>
          <p:cNvPr id="3" name="Tijdelijke aanduiding voor inhoud 2">
            <a:extLst>
              <a:ext uri="{FF2B5EF4-FFF2-40B4-BE49-F238E27FC236}">
                <a16:creationId xmlns:a16="http://schemas.microsoft.com/office/drawing/2014/main" id="{84B2EA3B-F5DD-75FF-F9BF-AB7A42316E30}"/>
              </a:ext>
            </a:extLst>
          </p:cNvPr>
          <p:cNvSpPr>
            <a:spLocks noGrp="1"/>
          </p:cNvSpPr>
          <p:nvPr>
            <p:ph idx="1"/>
          </p:nvPr>
        </p:nvSpPr>
        <p:spPr>
          <a:xfrm>
            <a:off x="7181725" y="2837329"/>
            <a:ext cx="4512988" cy="3317938"/>
          </a:xfrm>
        </p:spPr>
        <p:txBody>
          <a:bodyPr anchor="t">
            <a:normAutofit/>
          </a:bodyPr>
          <a:lstStyle/>
          <a:p>
            <a:r>
              <a:rPr lang="nl-BE" dirty="0">
                <a:solidFill>
                  <a:srgbClr val="FFFFFF"/>
                </a:solidFill>
              </a:rPr>
              <a:t>Altijd overleggen met de instructeur wat deze wilt zien</a:t>
            </a:r>
          </a:p>
          <a:p>
            <a:r>
              <a:rPr lang="nl-BE" dirty="0">
                <a:solidFill>
                  <a:srgbClr val="FFFFFF"/>
                </a:solidFill>
              </a:rPr>
              <a:t>Typische klachten vaak bij ‘beginners’</a:t>
            </a:r>
          </a:p>
          <a:p>
            <a:r>
              <a:rPr lang="nl-BE" dirty="0">
                <a:solidFill>
                  <a:srgbClr val="FFFFFF"/>
                </a:solidFill>
              </a:rPr>
              <a:t>Atypische klachten bij vervolggroepen, specialisten etc</a:t>
            </a:r>
          </a:p>
        </p:txBody>
      </p:sp>
    </p:spTree>
    <p:extLst>
      <p:ext uri="{BB962C8B-B14F-4D97-AF65-F5344CB8AC3E}">
        <p14:creationId xmlns:p14="http://schemas.microsoft.com/office/powerpoint/2010/main" val="238029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8AD87-2765-77D6-0555-1745AF37E7E1}"/>
              </a:ext>
            </a:extLst>
          </p:cNvPr>
          <p:cNvSpPr>
            <a:spLocks noGrp="1"/>
          </p:cNvSpPr>
          <p:nvPr>
            <p:ph type="title"/>
          </p:nvPr>
        </p:nvSpPr>
        <p:spPr/>
        <p:txBody>
          <a:bodyPr/>
          <a:lstStyle/>
          <a:p>
            <a:r>
              <a:rPr lang="nl-BE" dirty="0"/>
              <a:t>Wat maakt dan dat iedereen van vrouwenhart spreekt?	</a:t>
            </a:r>
          </a:p>
        </p:txBody>
      </p:sp>
      <p:sp>
        <p:nvSpPr>
          <p:cNvPr id="3" name="Tijdelijke aanduiding voor inhoud 2">
            <a:extLst>
              <a:ext uri="{FF2B5EF4-FFF2-40B4-BE49-F238E27FC236}">
                <a16:creationId xmlns:a16="http://schemas.microsoft.com/office/drawing/2014/main" id="{AA5A9218-A98F-D7CB-EC85-BD376B83BCE2}"/>
              </a:ext>
            </a:extLst>
          </p:cNvPr>
          <p:cNvSpPr>
            <a:spLocks noGrp="1"/>
          </p:cNvSpPr>
          <p:nvPr>
            <p:ph idx="1"/>
          </p:nvPr>
        </p:nvSpPr>
        <p:spPr/>
        <p:txBody>
          <a:bodyPr/>
          <a:lstStyle/>
          <a:p>
            <a:r>
              <a:rPr lang="nl-BE" dirty="0"/>
              <a:t>Gemiddeld kleiner hart</a:t>
            </a:r>
          </a:p>
          <a:p>
            <a:pPr lvl="1"/>
            <a:r>
              <a:rPr lang="nl-BE" dirty="0"/>
              <a:t>Kleinere slagaders</a:t>
            </a:r>
          </a:p>
          <a:p>
            <a:pPr lvl="2"/>
            <a:r>
              <a:rPr lang="nl-BE" dirty="0"/>
              <a:t>Eerder dicht</a:t>
            </a:r>
          </a:p>
          <a:p>
            <a:r>
              <a:rPr lang="nl-BE" dirty="0"/>
              <a:t>Verbloemen alles</a:t>
            </a:r>
          </a:p>
          <a:p>
            <a:pPr lvl="1"/>
            <a:r>
              <a:rPr lang="nl-BE" dirty="0"/>
              <a:t>Het zal wel stress zijn</a:t>
            </a:r>
          </a:p>
          <a:p>
            <a:pPr lvl="1"/>
            <a:r>
              <a:rPr lang="nl-BE" dirty="0"/>
              <a:t>Het zal wel de overgang zijn</a:t>
            </a:r>
          </a:p>
          <a:p>
            <a:r>
              <a:rPr lang="nl-BE" dirty="0"/>
              <a:t>Vaker atypische klachten</a:t>
            </a:r>
          </a:p>
          <a:p>
            <a:pPr lvl="1"/>
            <a:r>
              <a:rPr lang="nl-BE" dirty="0"/>
              <a:t>Medische/farmaceutische wereld gericht op mannen</a:t>
            </a:r>
          </a:p>
          <a:p>
            <a:pPr lvl="1"/>
            <a:r>
              <a:rPr lang="nl-BE" dirty="0"/>
              <a:t>Geen invloed van hormonen</a:t>
            </a:r>
          </a:p>
        </p:txBody>
      </p:sp>
    </p:spTree>
    <p:extLst>
      <p:ext uri="{BB962C8B-B14F-4D97-AF65-F5344CB8AC3E}">
        <p14:creationId xmlns:p14="http://schemas.microsoft.com/office/powerpoint/2010/main" val="7269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E9212689-4C77-E979-B5A0-B99EE1CED4B1}"/>
              </a:ext>
            </a:extLst>
          </p:cNvPr>
          <p:cNvPicPr>
            <a:picLocks noChangeAspect="1"/>
          </p:cNvPicPr>
          <p:nvPr/>
        </p:nvPicPr>
        <p:blipFill>
          <a:blip r:embed="rId3"/>
          <a:srcRect r="1169" b="3"/>
          <a:stretch>
            <a:fillRect/>
          </a:stretch>
        </p:blipFill>
        <p:spPr>
          <a:xfrm>
            <a:off x="323725" y="1674461"/>
            <a:ext cx="6050932" cy="4573939"/>
          </a:xfrm>
          <a:prstGeom prst="rect">
            <a:avLst/>
          </a:prstGeom>
        </p:spPr>
      </p:pic>
      <p:sp>
        <p:nvSpPr>
          <p:cNvPr id="2" name="Titel 1">
            <a:extLst>
              <a:ext uri="{FF2B5EF4-FFF2-40B4-BE49-F238E27FC236}">
                <a16:creationId xmlns:a16="http://schemas.microsoft.com/office/drawing/2014/main" id="{7B84DAA1-E128-2028-82B8-0670DBC5F6F6}"/>
              </a:ext>
            </a:extLst>
          </p:cNvPr>
          <p:cNvSpPr>
            <a:spLocks noGrp="1"/>
          </p:cNvSpPr>
          <p:nvPr>
            <p:ph type="title"/>
          </p:nvPr>
        </p:nvSpPr>
        <p:spPr>
          <a:xfrm>
            <a:off x="677334" y="609600"/>
            <a:ext cx="8596668" cy="1320800"/>
          </a:xfrm>
        </p:spPr>
        <p:txBody>
          <a:bodyPr anchor="t">
            <a:normAutofit/>
          </a:bodyPr>
          <a:lstStyle/>
          <a:p>
            <a:r>
              <a:rPr lang="nl-BE" dirty="0"/>
              <a:t>Hartfalen</a:t>
            </a:r>
          </a:p>
        </p:txBody>
      </p:sp>
      <p:sp>
        <p:nvSpPr>
          <p:cNvPr id="10" name="Content Placeholder 9">
            <a:extLst>
              <a:ext uri="{FF2B5EF4-FFF2-40B4-BE49-F238E27FC236}">
                <a16:creationId xmlns:a16="http://schemas.microsoft.com/office/drawing/2014/main" id="{44017EC0-25C1-1181-9AB3-2426E50FC4EB}"/>
              </a:ext>
            </a:extLst>
          </p:cNvPr>
          <p:cNvSpPr>
            <a:spLocks noGrp="1"/>
          </p:cNvSpPr>
          <p:nvPr>
            <p:ph idx="1"/>
          </p:nvPr>
        </p:nvSpPr>
        <p:spPr>
          <a:xfrm>
            <a:off x="6535502" y="1674462"/>
            <a:ext cx="3350575" cy="4136712"/>
          </a:xfrm>
        </p:spPr>
        <p:txBody>
          <a:bodyPr>
            <a:normAutofit/>
          </a:bodyPr>
          <a:lstStyle/>
          <a:p>
            <a:r>
              <a:rPr lang="nl-BE" dirty="0"/>
              <a:t>Hart pompt minder goed</a:t>
            </a:r>
          </a:p>
          <a:p>
            <a:pPr lvl="1"/>
            <a:r>
              <a:rPr lang="nl-BE" dirty="0"/>
              <a:t>Overdruk in het hart</a:t>
            </a:r>
          </a:p>
          <a:p>
            <a:pPr lvl="1"/>
            <a:r>
              <a:rPr lang="nl-BE" dirty="0"/>
              <a:t>Hartvolume neemt toe</a:t>
            </a:r>
          </a:p>
          <a:p>
            <a:pPr lvl="1"/>
            <a:r>
              <a:rPr lang="nl-BE" dirty="0"/>
              <a:t>Vocht in longen en lagere delen</a:t>
            </a:r>
          </a:p>
          <a:p>
            <a:pPr lvl="2"/>
            <a:r>
              <a:rPr lang="nl-BE" dirty="0"/>
              <a:t>Voeten bij staan</a:t>
            </a:r>
          </a:p>
          <a:p>
            <a:pPr lvl="2"/>
            <a:r>
              <a:rPr lang="nl-BE" dirty="0"/>
              <a:t>Stuit bij liggen</a:t>
            </a:r>
          </a:p>
          <a:p>
            <a:r>
              <a:rPr lang="nl-BE" dirty="0"/>
              <a:t>Sneller moe</a:t>
            </a:r>
          </a:p>
          <a:p>
            <a:r>
              <a:rPr lang="nl-BE" dirty="0"/>
              <a:t>Vocht vasthouden</a:t>
            </a:r>
          </a:p>
          <a:p>
            <a:r>
              <a:rPr lang="nl-BE" dirty="0"/>
              <a:t>Niet te genezen, wel te ondersteunen</a:t>
            </a:r>
          </a:p>
        </p:txBody>
      </p:sp>
    </p:spTree>
    <p:extLst>
      <p:ext uri="{BB962C8B-B14F-4D97-AF65-F5344CB8AC3E}">
        <p14:creationId xmlns:p14="http://schemas.microsoft.com/office/powerpoint/2010/main" val="104619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9D47623-5CCE-95D5-1079-F39C1E2FA2A6}"/>
              </a:ext>
            </a:extLst>
          </p:cNvPr>
          <p:cNvPicPr>
            <a:picLocks noChangeAspect="1"/>
          </p:cNvPicPr>
          <p:nvPr/>
        </p:nvPicPr>
        <p:blipFill>
          <a:blip r:embed="rId3"/>
          <a:srcRect l="3879" r="3129" b="-1"/>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6F10B64A-84E5-E892-4CAC-4C7870F3D7B7}"/>
              </a:ext>
            </a:extLst>
          </p:cNvPr>
          <p:cNvSpPr>
            <a:spLocks noGrp="1"/>
          </p:cNvSpPr>
          <p:nvPr>
            <p:ph type="title"/>
          </p:nvPr>
        </p:nvSpPr>
        <p:spPr>
          <a:xfrm>
            <a:off x="677333" y="609600"/>
            <a:ext cx="3851123" cy="1320800"/>
          </a:xfrm>
        </p:spPr>
        <p:txBody>
          <a:bodyPr>
            <a:normAutofit/>
          </a:bodyPr>
          <a:lstStyle/>
          <a:p>
            <a:r>
              <a:rPr lang="nl-BE" sz="3300"/>
              <a:t>Hartfalen: atypische klachten</a:t>
            </a:r>
          </a:p>
        </p:txBody>
      </p:sp>
      <p:sp>
        <p:nvSpPr>
          <p:cNvPr id="3" name="Tijdelijke aanduiding voor inhoud 2">
            <a:extLst>
              <a:ext uri="{FF2B5EF4-FFF2-40B4-BE49-F238E27FC236}">
                <a16:creationId xmlns:a16="http://schemas.microsoft.com/office/drawing/2014/main" id="{EC9BDA7A-5F06-C6CC-B653-E6BF88C47539}"/>
              </a:ext>
            </a:extLst>
          </p:cNvPr>
          <p:cNvSpPr>
            <a:spLocks noGrp="1"/>
          </p:cNvSpPr>
          <p:nvPr>
            <p:ph idx="1"/>
          </p:nvPr>
        </p:nvSpPr>
        <p:spPr>
          <a:xfrm>
            <a:off x="677334" y="2160589"/>
            <a:ext cx="3851122" cy="3880773"/>
          </a:xfrm>
        </p:spPr>
        <p:txBody>
          <a:bodyPr>
            <a:normAutofit/>
          </a:bodyPr>
          <a:lstStyle/>
          <a:p>
            <a:r>
              <a:rPr lang="nl-BE" dirty="0"/>
              <a:t>Hoestklachten</a:t>
            </a:r>
          </a:p>
          <a:p>
            <a:r>
              <a:rPr lang="nl-BE" dirty="0"/>
              <a:t>Niet kunnen plassen al paar dagen</a:t>
            </a:r>
          </a:p>
          <a:p>
            <a:r>
              <a:rPr lang="nl-BE" dirty="0"/>
              <a:t>‘s Nachts plassen</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Tree>
    <p:extLst>
      <p:ext uri="{BB962C8B-B14F-4D97-AF65-F5344CB8AC3E}">
        <p14:creationId xmlns:p14="http://schemas.microsoft.com/office/powerpoint/2010/main" val="317552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94DF1-4192-10AD-B18E-A94E276CDC27}"/>
              </a:ext>
            </a:extLst>
          </p:cNvPr>
          <p:cNvSpPr>
            <a:spLocks noGrp="1"/>
          </p:cNvSpPr>
          <p:nvPr>
            <p:ph type="title"/>
          </p:nvPr>
        </p:nvSpPr>
        <p:spPr>
          <a:xfrm>
            <a:off x="676746" y="609600"/>
            <a:ext cx="3729076" cy="1320800"/>
          </a:xfrm>
        </p:spPr>
        <p:txBody>
          <a:bodyPr anchor="ctr">
            <a:normAutofit/>
          </a:bodyPr>
          <a:lstStyle/>
          <a:p>
            <a:r>
              <a:rPr lang="nl-BE" dirty="0"/>
              <a:t>Hartaanval</a:t>
            </a:r>
          </a:p>
        </p:txBody>
      </p:sp>
      <p:sp>
        <p:nvSpPr>
          <p:cNvPr id="3" name="Tijdelijke aanduiding voor inhoud 2">
            <a:extLst>
              <a:ext uri="{FF2B5EF4-FFF2-40B4-BE49-F238E27FC236}">
                <a16:creationId xmlns:a16="http://schemas.microsoft.com/office/drawing/2014/main" id="{50D75E64-6179-B39A-395E-9F4F3DBFF241}"/>
              </a:ext>
            </a:extLst>
          </p:cNvPr>
          <p:cNvSpPr>
            <a:spLocks noGrp="1"/>
          </p:cNvSpPr>
          <p:nvPr>
            <p:ph idx="1"/>
          </p:nvPr>
        </p:nvSpPr>
        <p:spPr>
          <a:xfrm>
            <a:off x="685167" y="2160589"/>
            <a:ext cx="3720916" cy="3560733"/>
          </a:xfrm>
        </p:spPr>
        <p:txBody>
          <a:bodyPr>
            <a:normAutofit/>
          </a:bodyPr>
          <a:lstStyle/>
          <a:p>
            <a:r>
              <a:rPr lang="nl-BE" dirty="0"/>
              <a:t>Pijn of drukkend links op de borst</a:t>
            </a:r>
          </a:p>
          <a:p>
            <a:r>
              <a:rPr lang="nl-BE" dirty="0"/>
              <a:t>Uitstraling naar kaak of arm links</a:t>
            </a:r>
          </a:p>
          <a:p>
            <a:r>
              <a:rPr lang="nl-BE" dirty="0"/>
              <a:t>Angst</a:t>
            </a:r>
          </a:p>
          <a:p>
            <a:r>
              <a:rPr lang="nl-BE" dirty="0"/>
              <a:t>Moeilijker ademhalen</a:t>
            </a:r>
          </a:p>
          <a:p>
            <a:r>
              <a:rPr lang="nl-BE" dirty="0"/>
              <a:t>Zweten, shock</a:t>
            </a:r>
          </a:p>
          <a:p>
            <a:endParaRPr lang="nl-BE" dirty="0"/>
          </a:p>
        </p:txBody>
      </p:sp>
      <p:pic>
        <p:nvPicPr>
          <p:cNvPr id="6" name="Afbeelding 5">
            <a:extLst>
              <a:ext uri="{FF2B5EF4-FFF2-40B4-BE49-F238E27FC236}">
                <a16:creationId xmlns:a16="http://schemas.microsoft.com/office/drawing/2014/main" id="{BEF2E844-B3E6-1BD5-538C-C9EA2EBDAA48}"/>
              </a:ext>
            </a:extLst>
          </p:cNvPr>
          <p:cNvPicPr>
            <a:picLocks noChangeAspect="1"/>
          </p:cNvPicPr>
          <p:nvPr/>
        </p:nvPicPr>
        <p:blipFill>
          <a:blip r:embed="rId2"/>
          <a:stretch>
            <a:fillRect/>
          </a:stretch>
        </p:blipFill>
        <p:spPr>
          <a:xfrm>
            <a:off x="4654035" y="1335635"/>
            <a:ext cx="4602747" cy="3682197"/>
          </a:xfrm>
          <a:prstGeom prst="rect">
            <a:avLst/>
          </a:prstGeom>
        </p:spPr>
      </p:pic>
    </p:spTree>
    <p:extLst>
      <p:ext uri="{BB962C8B-B14F-4D97-AF65-F5344CB8AC3E}">
        <p14:creationId xmlns:p14="http://schemas.microsoft.com/office/powerpoint/2010/main" val="39369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FA79567-16B3-80E1-CB1A-C13AA8287B83}"/>
              </a:ext>
            </a:extLst>
          </p:cNvPr>
          <p:cNvPicPr>
            <a:picLocks noChangeAspect="1"/>
          </p:cNvPicPr>
          <p:nvPr/>
        </p:nvPicPr>
        <p:blipFill>
          <a:blip r:embed="rId2"/>
          <a:srcRect l="5964" r="25964" b="1"/>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8D4423B4-6344-8BD0-BCC1-5EACD628E3C8}"/>
              </a:ext>
            </a:extLst>
          </p:cNvPr>
          <p:cNvSpPr>
            <a:spLocks noGrp="1"/>
          </p:cNvSpPr>
          <p:nvPr>
            <p:ph type="title"/>
          </p:nvPr>
        </p:nvSpPr>
        <p:spPr>
          <a:xfrm>
            <a:off x="677333" y="609600"/>
            <a:ext cx="3851123" cy="1320800"/>
          </a:xfrm>
        </p:spPr>
        <p:txBody>
          <a:bodyPr>
            <a:normAutofit/>
          </a:bodyPr>
          <a:lstStyle/>
          <a:p>
            <a:r>
              <a:rPr lang="nl-BE" dirty="0"/>
              <a:t>Hartaanval: atypisch</a:t>
            </a:r>
          </a:p>
        </p:txBody>
      </p:sp>
      <p:sp>
        <p:nvSpPr>
          <p:cNvPr id="3" name="Tijdelijke aanduiding voor inhoud 2">
            <a:extLst>
              <a:ext uri="{FF2B5EF4-FFF2-40B4-BE49-F238E27FC236}">
                <a16:creationId xmlns:a16="http://schemas.microsoft.com/office/drawing/2014/main" id="{84864514-FBBF-A4BB-3BE1-A3E036A582F9}"/>
              </a:ext>
            </a:extLst>
          </p:cNvPr>
          <p:cNvSpPr>
            <a:spLocks noGrp="1"/>
          </p:cNvSpPr>
          <p:nvPr>
            <p:ph idx="1"/>
          </p:nvPr>
        </p:nvSpPr>
        <p:spPr>
          <a:xfrm>
            <a:off x="677334" y="2160589"/>
            <a:ext cx="3851122" cy="3880773"/>
          </a:xfrm>
        </p:spPr>
        <p:txBody>
          <a:bodyPr>
            <a:normAutofit/>
          </a:bodyPr>
          <a:lstStyle/>
          <a:p>
            <a:pPr>
              <a:lnSpc>
                <a:spcPct val="90000"/>
              </a:lnSpc>
            </a:pPr>
            <a:r>
              <a:rPr lang="nl-BE" sz="1500"/>
              <a:t>Pijn in de nek met uitstraling naar de beide handen</a:t>
            </a:r>
          </a:p>
          <a:p>
            <a:pPr>
              <a:lnSpc>
                <a:spcPct val="90000"/>
              </a:lnSpc>
            </a:pPr>
            <a:r>
              <a:rPr lang="nl-BE" sz="1500"/>
              <a:t>Misselijk, buikpijn, gevoel brandend maagzuur</a:t>
            </a:r>
          </a:p>
          <a:p>
            <a:pPr>
              <a:lnSpc>
                <a:spcPct val="90000"/>
              </a:lnSpc>
            </a:pPr>
            <a:r>
              <a:rPr lang="nl-BE" sz="1500"/>
              <a:t>Pijn of minder gevoel in de rug</a:t>
            </a:r>
          </a:p>
          <a:p>
            <a:pPr>
              <a:lnSpc>
                <a:spcPct val="90000"/>
              </a:lnSpc>
            </a:pPr>
            <a:r>
              <a:rPr lang="nl-BE" sz="1500"/>
              <a:t>Gevoel hart snel of hard klopt</a:t>
            </a:r>
          </a:p>
          <a:p>
            <a:pPr>
              <a:lnSpc>
                <a:spcPct val="90000"/>
              </a:lnSpc>
            </a:pPr>
            <a:endParaRPr lang="nl-BE" sz="1500"/>
          </a:p>
          <a:p>
            <a:pPr>
              <a:lnSpc>
                <a:spcPct val="90000"/>
              </a:lnSpc>
            </a:pPr>
            <a:r>
              <a:rPr lang="nl-BE" sz="1500"/>
              <a:t>Ouderen</a:t>
            </a:r>
          </a:p>
          <a:p>
            <a:pPr lvl="1">
              <a:lnSpc>
                <a:spcPct val="90000"/>
              </a:lnSpc>
            </a:pPr>
            <a:r>
              <a:rPr lang="nl-BE" sz="1500"/>
              <a:t>Moeite met ademhalen</a:t>
            </a:r>
          </a:p>
          <a:p>
            <a:pPr lvl="1">
              <a:lnSpc>
                <a:spcPct val="90000"/>
              </a:lnSpc>
            </a:pPr>
            <a:r>
              <a:rPr lang="nl-BE" sz="1500"/>
              <a:t>Duizelig</a:t>
            </a:r>
          </a:p>
          <a:p>
            <a:pPr lvl="1">
              <a:lnSpc>
                <a:spcPct val="90000"/>
              </a:lnSpc>
            </a:pPr>
            <a:r>
              <a:rPr lang="nl-BE" sz="1500"/>
              <a:t>Onrustig/ zwak gevoel</a:t>
            </a:r>
          </a:p>
          <a:p>
            <a:pPr lvl="1">
              <a:lnSpc>
                <a:spcPct val="90000"/>
              </a:lnSpc>
            </a:pPr>
            <a:r>
              <a:rPr lang="nl-BE" sz="1500"/>
              <a:t>Extreme moeheid</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Tree>
    <p:extLst>
      <p:ext uri="{BB962C8B-B14F-4D97-AF65-F5344CB8AC3E}">
        <p14:creationId xmlns:p14="http://schemas.microsoft.com/office/powerpoint/2010/main" val="1940072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15FB9507A4004C9975A3996745EC46" ma:contentTypeVersion="16" ma:contentTypeDescription="Een nieuw document maken." ma:contentTypeScope="" ma:versionID="0980ceb191f9379cacc2814dd487c459">
  <xsd:schema xmlns:xsd="http://www.w3.org/2001/XMLSchema" xmlns:xs="http://www.w3.org/2001/XMLSchema" xmlns:p="http://schemas.microsoft.com/office/2006/metadata/properties" xmlns:ns2="7bf4c576-595a-4dcb-a771-60c765cb815b" xmlns:ns3="c14f2dfa-403d-46ab-a860-b5f8ca02b307" targetNamespace="http://schemas.microsoft.com/office/2006/metadata/properties" ma:root="true" ma:fieldsID="62b403b4ee5e5365257608182ef8fccc" ns2:_="" ns3:_="">
    <xsd:import namespace="7bf4c576-595a-4dcb-a771-60c765cb815b"/>
    <xsd:import namespace="c14f2dfa-403d-46ab-a860-b5f8ca02b3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4c576-595a-4dcb-a771-60c765cb8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09639b6-ce51-4ccf-bcb2-cf3f2fc8c81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4f2dfa-403d-46ab-a860-b5f8ca02b30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24fc87dd-7183-422b-a96b-80b805a1ff45}" ma:internalName="TaxCatchAll" ma:showField="CatchAllData" ma:web="c14f2dfa-403d-46ab-a860-b5f8ca02b3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4f2dfa-403d-46ab-a860-b5f8ca02b307" xsi:nil="true"/>
    <lcf76f155ced4ddcb4097134ff3c332f xmlns="7bf4c576-595a-4dcb-a771-60c765cb81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6BF3CD-BCAE-4FD8-8E89-2784564E540A}">
  <ds:schemaRefs>
    <ds:schemaRef ds:uri="http://schemas.microsoft.com/office/2006/metadata/contentType"/>
    <ds:schemaRef ds:uri="http://schemas.microsoft.com/office/2006/metadata/properties/metaAttributes"/>
    <ds:schemaRef ds:uri="http://www.w3.org/2000/xmlns/"/>
    <ds:schemaRef ds:uri="http://www.w3.org/2001/XMLSchema"/>
    <ds:schemaRef ds:uri="7bf4c576-595a-4dcb-a771-60c765cb815b"/>
    <ds:schemaRef ds:uri="c14f2dfa-403d-46ab-a860-b5f8ca02b307"/>
  </ds:schemaRefs>
</ds:datastoreItem>
</file>

<file path=customXml/itemProps2.xml><?xml version="1.0" encoding="utf-8"?>
<ds:datastoreItem xmlns:ds="http://schemas.openxmlformats.org/officeDocument/2006/customXml" ds:itemID="{3694708E-1638-4B4F-9596-0FAFA5BCA0D6}">
  <ds:schemaRefs>
    <ds:schemaRef ds:uri="http://schemas.microsoft.com/sharepoint/v3/contenttype/forms"/>
  </ds:schemaRefs>
</ds:datastoreItem>
</file>

<file path=customXml/itemProps3.xml><?xml version="1.0" encoding="utf-8"?>
<ds:datastoreItem xmlns:ds="http://schemas.openxmlformats.org/officeDocument/2006/customXml" ds:itemID="{4C1F6BFE-A088-4B88-8CDA-65AFA0D30379}">
  <ds:schemaRefs>
    <ds:schemaRef ds:uri="http://schemas.microsoft.com/office/2006/metadata/properties"/>
    <ds:schemaRef ds:uri="http://www.w3.org/2000/xmlns/"/>
    <ds:schemaRef ds:uri="c14f2dfa-403d-46ab-a860-b5f8ca02b307"/>
    <ds:schemaRef ds:uri="http://www.w3.org/2001/XMLSchema-instance"/>
    <ds:schemaRef ds:uri="7bf4c576-595a-4dcb-a771-60c765cb815b"/>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20</Slides>
  <Notes>8</Notes>
  <HiddenSlides>0</HiddenSlide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Facet</vt:lpstr>
      <vt:lpstr>Hartklachten</vt:lpstr>
      <vt:lpstr>Vrouwenhart!?</vt:lpstr>
      <vt:lpstr>Atypisch hart!</vt:lpstr>
      <vt:lpstr>LOTUS</vt:lpstr>
      <vt:lpstr>Wat maakt dan dat iedereen van vrouwenhart spreekt? </vt:lpstr>
      <vt:lpstr>Hartfalen</vt:lpstr>
      <vt:lpstr>Hartfalen: atypische klachten</vt:lpstr>
      <vt:lpstr>Hartaanval</vt:lpstr>
      <vt:lpstr>Hartaanval: atypisch</vt:lpstr>
      <vt:lpstr>Angina pectoris - hartkramp</vt:lpstr>
      <vt:lpstr>PowerPoint-presentatie</vt:lpstr>
      <vt:lpstr>PowerPoint-presentatie</vt:lpstr>
      <vt:lpstr>Coronair spasmen</vt:lpstr>
      <vt:lpstr>PowerPoint-presentatie</vt:lpstr>
      <vt:lpstr>PowerPoint-presentatie</vt:lpstr>
      <vt:lpstr>Kransslagader spasmen/dysfunctie</vt:lpstr>
      <vt:lpstr>Symptomen coronaire dysfunctie</vt:lpstr>
      <vt:lpstr>Oestrogeen en hartklachten</vt:lpstr>
      <vt:lpstr>Overgang</vt:lpstr>
      <vt:lpstr>LOTUS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Hartklachten</dc:title>
  <dc:creator>Sandra Kievit | organisatie LOTUS</dc:creator>
  <cp:lastModifiedBy>Sandra Kievit | organisatie LOTUS</cp:lastModifiedBy>
  <cp:revision>6</cp:revision>
  <dcterms:created xsi:type="dcterms:W3CDTF">2025-05-11T11:17:10Z</dcterms:created>
  <dcterms:modified xsi:type="dcterms:W3CDTF">2025-05-17T09:16:52Z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0x010100F715FB9507A4004C9975A3996745EC46</vt:lpwstr>
  </property>
  <property fmtid="{D5CDD505-2E9C-101B-9397-08002B2CF9AE}" pid="3" name="MediaServiceImageTags">
    <vt:lpwstr/>
  </property>
</Properties>
</file>